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8" r:id="rId3"/>
    <p:sldId id="259" r:id="rId4"/>
    <p:sldId id="303" r:id="rId5"/>
    <p:sldId id="263" r:id="rId6"/>
    <p:sldId id="267" r:id="rId7"/>
    <p:sldId id="276" r:id="rId8"/>
    <p:sldId id="315" r:id="rId9"/>
    <p:sldId id="277" r:id="rId10"/>
    <p:sldId id="278" r:id="rId11"/>
    <p:sldId id="286" r:id="rId12"/>
    <p:sldId id="314" r:id="rId13"/>
    <p:sldId id="313" r:id="rId14"/>
    <p:sldId id="264" r:id="rId15"/>
    <p:sldId id="304" r:id="rId16"/>
    <p:sldId id="269" r:id="rId17"/>
    <p:sldId id="280" r:id="rId18"/>
    <p:sldId id="281" r:id="rId19"/>
    <p:sldId id="288" r:id="rId20"/>
    <p:sldId id="291" r:id="rId21"/>
    <p:sldId id="289" r:id="rId22"/>
    <p:sldId id="297" r:id="rId23"/>
    <p:sldId id="261" r:id="rId24"/>
    <p:sldId id="301" r:id="rId25"/>
    <p:sldId id="270" r:id="rId26"/>
    <p:sldId id="272" r:id="rId27"/>
    <p:sldId id="282" r:id="rId28"/>
    <p:sldId id="292" r:id="rId29"/>
    <p:sldId id="293" r:id="rId30"/>
    <p:sldId id="300" r:id="rId31"/>
    <p:sldId id="271" r:id="rId32"/>
    <p:sldId id="273" r:id="rId33"/>
    <p:sldId id="305" r:id="rId34"/>
    <p:sldId id="306" r:id="rId35"/>
    <p:sldId id="307" r:id="rId36"/>
    <p:sldId id="308" r:id="rId37"/>
    <p:sldId id="309" r:id="rId38"/>
    <p:sldId id="310" r:id="rId39"/>
    <p:sldId id="311" r:id="rId40"/>
    <p:sldId id="312" r:id="rId41"/>
    <p:sldId id="299" r:id="rId42"/>
    <p:sldId id="274" r:id="rId43"/>
    <p:sldId id="28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0" autoAdjust="0"/>
    <p:restoredTop sz="94660"/>
  </p:normalViewPr>
  <p:slideViewPr>
    <p:cSldViewPr snapToGrid="0">
      <p:cViewPr varScale="1">
        <p:scale>
          <a:sx n="88" d="100"/>
          <a:sy n="88" d="100"/>
        </p:scale>
        <p:origin x="36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19199" y="2723535"/>
            <a:ext cx="10343535" cy="2359739"/>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a:t>Click to edit </a:t>
            </a:r>
            <a:r>
              <a:rPr lang="en-US" dirty="0" smtClean="0"/>
              <a:t/>
            </a:r>
            <a:br>
              <a:rPr lang="en-US" dirty="0" smtClean="0"/>
            </a:br>
            <a:r>
              <a:rPr lang="en-US" dirty="0" smtClean="0"/>
              <a:t>Master </a:t>
            </a:r>
            <a:r>
              <a:rPr lang="en-US" dirty="0"/>
              <a:t>title style</a:t>
            </a:r>
          </a:p>
        </p:txBody>
      </p:sp>
      <p:sp>
        <p:nvSpPr>
          <p:cNvPr id="3" name="Subtitle 2"/>
          <p:cNvSpPr>
            <a:spLocks noGrp="1"/>
          </p:cNvSpPr>
          <p:nvPr>
            <p:ph type="subTitle" idx="1"/>
          </p:nvPr>
        </p:nvSpPr>
        <p:spPr>
          <a:xfrm>
            <a:off x="1209368" y="5083273"/>
            <a:ext cx="10373032" cy="904568"/>
          </a:xfrm>
        </p:spPr>
        <p:txBody>
          <a:bodyPr>
            <a:normAutofit/>
          </a:bodyPr>
          <a:lstStyle>
            <a:lvl1pPr marL="0" indent="0" algn="l">
              <a:buNone/>
              <a:defRPr sz="3733" b="0" i="0">
                <a:solidFill>
                  <a:schemeClr val="tx2">
                    <a:lumMod val="60000"/>
                    <a:lumOff val="40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1FCB6D8-14BC-4774-9AA4-B5B19C48C5D8}" type="datetimeFigureOut">
              <a:rPr lang="en-IN" smtClean="0"/>
              <a:t>03-04-2023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9299A3-596B-4C7E-B8D1-AA7FCDC93CE7}" type="slidenum">
              <a:rPr lang="en-IN" smtClean="0"/>
              <a:t>‹#›</a:t>
            </a:fld>
            <a:endParaRPr lang="en-IN"/>
          </a:p>
        </p:txBody>
      </p:sp>
    </p:spTree>
    <p:extLst>
      <p:ext uri="{BB962C8B-B14F-4D97-AF65-F5344CB8AC3E}">
        <p14:creationId xmlns:p14="http://schemas.microsoft.com/office/powerpoint/2010/main" val="3302187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Edit Master text styles</a:t>
            </a:r>
          </a:p>
        </p:txBody>
      </p:sp>
      <p:sp>
        <p:nvSpPr>
          <p:cNvPr id="5" name="Date Placeholder 4"/>
          <p:cNvSpPr>
            <a:spLocks noGrp="1"/>
          </p:cNvSpPr>
          <p:nvPr>
            <p:ph type="dt" sz="half" idx="10"/>
          </p:nvPr>
        </p:nvSpPr>
        <p:spPr/>
        <p:txBody>
          <a:bodyPr/>
          <a:lstStyle/>
          <a:p>
            <a:fld id="{71FCB6D8-14BC-4774-9AA4-B5B19C48C5D8}" type="datetimeFigureOut">
              <a:rPr lang="en-IN" smtClean="0"/>
              <a:t>03-04-2023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79299A3-596B-4C7E-B8D1-AA7FCDC93CE7}" type="slidenum">
              <a:rPr lang="en-IN" smtClean="0"/>
              <a:t>‹#›</a:t>
            </a:fld>
            <a:endParaRPr lang="en-IN"/>
          </a:p>
        </p:txBody>
      </p:sp>
    </p:spTree>
    <p:extLst>
      <p:ext uri="{BB962C8B-B14F-4D97-AF65-F5344CB8AC3E}">
        <p14:creationId xmlns:p14="http://schemas.microsoft.com/office/powerpoint/2010/main" val="3649112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FCB6D8-14BC-4774-9AA4-B5B19C48C5D8}" type="datetimeFigureOut">
              <a:rPr lang="en-IN" smtClean="0"/>
              <a:t>03-04-2023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9299A3-596B-4C7E-B8D1-AA7FCDC93CE7}" type="slidenum">
              <a:rPr lang="en-IN" smtClean="0"/>
              <a:t>‹#›</a:t>
            </a:fld>
            <a:endParaRPr lang="en-IN"/>
          </a:p>
        </p:txBody>
      </p:sp>
    </p:spTree>
    <p:extLst>
      <p:ext uri="{BB962C8B-B14F-4D97-AF65-F5344CB8AC3E}">
        <p14:creationId xmlns:p14="http://schemas.microsoft.com/office/powerpoint/2010/main" val="2840091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FCB6D8-14BC-4774-9AA4-B5B19C48C5D8}" type="datetimeFigureOut">
              <a:rPr lang="en-IN" smtClean="0"/>
              <a:t>03-04-2023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9299A3-596B-4C7E-B8D1-AA7FCDC93CE7}" type="slidenum">
              <a:rPr lang="en-IN" smtClean="0"/>
              <a:t>‹#›</a:t>
            </a:fld>
            <a:endParaRPr lang="en-IN"/>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333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8925" y="249956"/>
            <a:ext cx="11012131" cy="1018035"/>
          </a:xfrm>
        </p:spPr>
        <p:txBody>
          <a:bodyPr>
            <a:normAutofit/>
          </a:bodyPr>
          <a:lstStyle>
            <a:lvl1pPr algn="l">
              <a:defRPr sz="4800" baseline="0">
                <a:solidFill>
                  <a:schemeClr val="tx2">
                    <a:lumMod val="60000"/>
                    <a:lumOff val="40000"/>
                  </a:schemeClr>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618285" y="1484671"/>
            <a:ext cx="10994760" cy="4886629"/>
          </a:xfrm>
        </p:spPr>
        <p:txBody>
          <a:bodyPr/>
          <a:lstStyle>
            <a:lvl1pPr algn="l">
              <a:defRPr sz="3733">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FCB6D8-14BC-4774-9AA4-B5B19C48C5D8}" type="datetimeFigureOut">
              <a:rPr lang="en-IN" smtClean="0"/>
              <a:t>03-04-2023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9299A3-596B-4C7E-B8D1-AA7FCDC93CE7}" type="slidenum">
              <a:rPr lang="en-IN" smtClean="0"/>
              <a:t>‹#›</a:t>
            </a:fld>
            <a:endParaRPr lang="en-IN"/>
          </a:p>
        </p:txBody>
      </p:sp>
    </p:spTree>
    <p:extLst>
      <p:ext uri="{BB962C8B-B14F-4D97-AF65-F5344CB8AC3E}">
        <p14:creationId xmlns:p14="http://schemas.microsoft.com/office/powerpoint/2010/main" val="986556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3422" y="542050"/>
            <a:ext cx="9211316" cy="967132"/>
          </a:xfrm>
        </p:spPr>
        <p:txBody>
          <a:bodyPr>
            <a:normAutofit/>
          </a:bodyPr>
          <a:lstStyle>
            <a:lvl1pPr algn="l">
              <a:defRPr sz="4800">
                <a:solidFill>
                  <a:schemeClr val="tx2">
                    <a:lumMod val="60000"/>
                    <a:lumOff val="40000"/>
                  </a:schemeClr>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609599" y="1524001"/>
            <a:ext cx="9242324" cy="4727329"/>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FCB6D8-14BC-4774-9AA4-B5B19C48C5D8}" type="datetimeFigureOut">
              <a:rPr lang="en-IN" smtClean="0"/>
              <a:t>03-04-2023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9299A3-596B-4C7E-B8D1-AA7FCDC93CE7}" type="slidenum">
              <a:rPr lang="en-IN" smtClean="0"/>
              <a:t>‹#›</a:t>
            </a:fld>
            <a:endParaRPr lang="en-IN"/>
          </a:p>
        </p:txBody>
      </p:sp>
    </p:spTree>
    <p:extLst>
      <p:ext uri="{BB962C8B-B14F-4D97-AF65-F5344CB8AC3E}">
        <p14:creationId xmlns:p14="http://schemas.microsoft.com/office/powerpoint/2010/main" val="4037716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1FCB6D8-14BC-4774-9AA4-B5B19C48C5D8}" type="datetimeFigureOut">
              <a:rPr lang="en-IN" smtClean="0"/>
              <a:t>03-04-2023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9299A3-596B-4C7E-B8D1-AA7FCDC93CE7}" type="slidenum">
              <a:rPr lang="en-IN" smtClean="0"/>
              <a:t>‹#›</a:t>
            </a:fld>
            <a:endParaRPr lang="en-IN"/>
          </a:p>
        </p:txBody>
      </p:sp>
    </p:spTree>
    <p:extLst>
      <p:ext uri="{BB962C8B-B14F-4D97-AF65-F5344CB8AC3E}">
        <p14:creationId xmlns:p14="http://schemas.microsoft.com/office/powerpoint/2010/main" val="1391521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1FCB6D8-14BC-4774-9AA4-B5B19C48C5D8}" type="datetimeFigureOut">
              <a:rPr lang="en-IN" smtClean="0"/>
              <a:t>03-04-2023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79299A3-596B-4C7E-B8D1-AA7FCDC93CE7}" type="slidenum">
              <a:rPr lang="en-IN" smtClean="0"/>
              <a:t>‹#›</a:t>
            </a:fld>
            <a:endParaRPr lang="en-IN"/>
          </a:p>
        </p:txBody>
      </p:sp>
    </p:spTree>
    <p:extLst>
      <p:ext uri="{BB962C8B-B14F-4D97-AF65-F5344CB8AC3E}">
        <p14:creationId xmlns:p14="http://schemas.microsoft.com/office/powerpoint/2010/main" val="1628384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00425" y="244208"/>
            <a:ext cx="10791153" cy="1018033"/>
          </a:xfrm>
        </p:spPr>
        <p:txBody>
          <a:bodyPr>
            <a:normAutofit/>
          </a:bodyPr>
          <a:lstStyle>
            <a:lvl1pPr algn="l">
              <a:defRPr sz="4800" baseline="0">
                <a:solidFill>
                  <a:schemeClr val="tx2">
                    <a:lumMod val="60000"/>
                    <a:lumOff val="40000"/>
                  </a:schemeClr>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696175" y="1981203"/>
            <a:ext cx="5386917"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Edit Master text styles</a:t>
            </a:r>
          </a:p>
        </p:txBody>
      </p:sp>
      <p:sp>
        <p:nvSpPr>
          <p:cNvPr id="4" name="Content Placeholder 3"/>
          <p:cNvSpPr>
            <a:spLocks noGrp="1"/>
          </p:cNvSpPr>
          <p:nvPr>
            <p:ph sz="half" idx="2"/>
          </p:nvPr>
        </p:nvSpPr>
        <p:spPr>
          <a:xfrm>
            <a:off x="696175" y="2611065"/>
            <a:ext cx="5386917"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6337" y="1981203"/>
            <a:ext cx="5389033"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Edit Master text styles</a:t>
            </a:r>
          </a:p>
        </p:txBody>
      </p:sp>
      <p:sp>
        <p:nvSpPr>
          <p:cNvPr id="6" name="Content Placeholder 5"/>
          <p:cNvSpPr>
            <a:spLocks noGrp="1"/>
          </p:cNvSpPr>
          <p:nvPr>
            <p:ph sz="quarter" idx="4"/>
          </p:nvPr>
        </p:nvSpPr>
        <p:spPr>
          <a:xfrm>
            <a:off x="6076337" y="2611065"/>
            <a:ext cx="5389033"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1FCB6D8-14BC-4774-9AA4-B5B19C48C5D8}" type="datetimeFigureOut">
              <a:rPr lang="en-IN" smtClean="0"/>
              <a:t>03-04-2023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79299A3-596B-4C7E-B8D1-AA7FCDC93CE7}" type="slidenum">
              <a:rPr lang="en-IN" smtClean="0"/>
              <a:t>‹#›</a:t>
            </a:fld>
            <a:endParaRPr lang="en-IN"/>
          </a:p>
        </p:txBody>
      </p:sp>
    </p:spTree>
    <p:extLst>
      <p:ext uri="{BB962C8B-B14F-4D97-AF65-F5344CB8AC3E}">
        <p14:creationId xmlns:p14="http://schemas.microsoft.com/office/powerpoint/2010/main" val="1261480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1FCB6D8-14BC-4774-9AA4-B5B19C48C5D8}" type="datetimeFigureOut">
              <a:rPr lang="en-IN" smtClean="0"/>
              <a:t>03-04-2023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79299A3-596B-4C7E-B8D1-AA7FCDC93CE7}" type="slidenum">
              <a:rPr lang="en-IN" smtClean="0"/>
              <a:t>‹#›</a:t>
            </a:fld>
            <a:endParaRPr lang="en-IN"/>
          </a:p>
        </p:txBody>
      </p:sp>
    </p:spTree>
    <p:extLst>
      <p:ext uri="{BB962C8B-B14F-4D97-AF65-F5344CB8AC3E}">
        <p14:creationId xmlns:p14="http://schemas.microsoft.com/office/powerpoint/2010/main" val="3265229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FCB6D8-14BC-4774-9AA4-B5B19C48C5D8}" type="datetimeFigureOut">
              <a:rPr lang="en-IN" smtClean="0"/>
              <a:t>03-04-2023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79299A3-596B-4C7E-B8D1-AA7FCDC93CE7}" type="slidenum">
              <a:rPr lang="en-IN" smtClean="0"/>
              <a:t>‹#›</a:t>
            </a:fld>
            <a:endParaRPr lang="en-IN"/>
          </a:p>
        </p:txBody>
      </p:sp>
    </p:spTree>
    <p:extLst>
      <p:ext uri="{BB962C8B-B14F-4D97-AF65-F5344CB8AC3E}">
        <p14:creationId xmlns:p14="http://schemas.microsoft.com/office/powerpoint/2010/main" val="2160820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Edit Master text styles</a:t>
            </a:r>
          </a:p>
        </p:txBody>
      </p:sp>
      <p:sp>
        <p:nvSpPr>
          <p:cNvPr id="5" name="Date Placeholder 4"/>
          <p:cNvSpPr>
            <a:spLocks noGrp="1"/>
          </p:cNvSpPr>
          <p:nvPr>
            <p:ph type="dt" sz="half" idx="10"/>
          </p:nvPr>
        </p:nvSpPr>
        <p:spPr/>
        <p:txBody>
          <a:bodyPr/>
          <a:lstStyle/>
          <a:p>
            <a:fld id="{71FCB6D8-14BC-4774-9AA4-B5B19C48C5D8}" type="datetimeFigureOut">
              <a:rPr lang="en-IN" smtClean="0"/>
              <a:t>03-04-2023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79299A3-596B-4C7E-B8D1-AA7FCDC93CE7}" type="slidenum">
              <a:rPr lang="en-IN" smtClean="0"/>
              <a:t>‹#›</a:t>
            </a:fld>
            <a:endParaRPr lang="en-IN"/>
          </a:p>
        </p:txBody>
      </p:sp>
    </p:spTree>
    <p:extLst>
      <p:ext uri="{BB962C8B-B14F-4D97-AF65-F5344CB8AC3E}">
        <p14:creationId xmlns:p14="http://schemas.microsoft.com/office/powerpoint/2010/main" val="3161230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1FCB6D8-14BC-4774-9AA4-B5B19C48C5D8}" type="datetimeFigureOut">
              <a:rPr lang="en-IN" smtClean="0"/>
              <a:t>03-04-2023</a:t>
            </a:fld>
            <a:endParaRPr lang="en-IN"/>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979299A3-596B-4C7E-B8D1-AA7FCDC93CE7}" type="slidenum">
              <a:rPr lang="en-IN" smtClean="0"/>
              <a:t>‹#›</a:t>
            </a:fld>
            <a:endParaRPr lang="en-IN"/>
          </a:p>
        </p:txBody>
      </p:sp>
      <p:sp>
        <p:nvSpPr>
          <p:cNvPr id="7" name="TextBox 6">
            <a:extLst>
              <a:ext uri="{FF2B5EF4-FFF2-40B4-BE49-F238E27FC236}">
                <a16:creationId xmlns:a16="http://schemas.microsoft.com/office/drawing/2014/main" id="{11E867DF-3DCA-4725-94F0-F2B6BD747A82}"/>
              </a:ext>
            </a:extLst>
          </p:cNvPr>
          <p:cNvSpPr txBox="1"/>
          <p:nvPr/>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213741272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794914" y="788431"/>
            <a:ext cx="10615488" cy="1769804"/>
          </a:xfrm>
        </p:spPr>
        <p:txBody>
          <a:bodyPr>
            <a:noAutofit/>
          </a:bodyPr>
          <a:lstStyle/>
          <a:p>
            <a:pPr algn="ctr"/>
            <a:r>
              <a:rPr lang="en-IN" sz="4400" b="1" dirty="0" smtClean="0">
                <a:latin typeface="Calibri" panose="020F0502020204030204" pitchFamily="34" charset="0"/>
                <a:cs typeface="Calibri" panose="020F0502020204030204" pitchFamily="34" charset="0"/>
              </a:rPr>
              <a:t>BLOCKCHAIN BASED SECURE DATA TRANSFER IN CLOUD STORAGE</a:t>
            </a:r>
            <a:endParaRPr lang="en-IN" sz="4400" b="1" dirty="0">
              <a:latin typeface="Calibri" panose="020F0502020204030204" pitchFamily="34" charset="0"/>
              <a:cs typeface="Calibri" panose="020F0502020204030204" pitchFamily="34" charset="0"/>
            </a:endParaRPr>
          </a:p>
        </p:txBody>
      </p:sp>
      <p:cxnSp>
        <p:nvCxnSpPr>
          <p:cNvPr id="10" name="Straight Connector 9"/>
          <p:cNvCxnSpPr/>
          <p:nvPr/>
        </p:nvCxnSpPr>
        <p:spPr>
          <a:xfrm>
            <a:off x="844860" y="2675573"/>
            <a:ext cx="10515599" cy="181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44859" y="3939386"/>
            <a:ext cx="4894089" cy="1815882"/>
          </a:xfrm>
          <a:prstGeom prst="rect">
            <a:avLst/>
          </a:prstGeom>
          <a:noFill/>
        </p:spPr>
        <p:txBody>
          <a:bodyPr wrap="square" rtlCol="0">
            <a:spAutoFit/>
          </a:bodyPr>
          <a:lstStyle/>
          <a:p>
            <a:r>
              <a:rPr lang="en-IN" sz="2800" b="1" u="sng" dirty="0" smtClean="0">
                <a:solidFill>
                  <a:schemeClr val="bg1"/>
                </a:solidFill>
                <a:latin typeface="Calibri" panose="020F0502020204030204" pitchFamily="34" charset="0"/>
                <a:cs typeface="Calibri" panose="020F0502020204030204" pitchFamily="34" charset="0"/>
              </a:rPr>
              <a:t>TEAM MEMBERS</a:t>
            </a:r>
            <a:r>
              <a:rPr lang="en-IN" sz="2800" b="1" dirty="0" smtClean="0">
                <a:solidFill>
                  <a:schemeClr val="bg1"/>
                </a:solidFill>
                <a:latin typeface="Calibri" panose="020F0502020204030204" pitchFamily="34" charset="0"/>
                <a:cs typeface="Calibri" panose="020F0502020204030204" pitchFamily="34" charset="0"/>
              </a:rPr>
              <a:t>:</a:t>
            </a:r>
          </a:p>
          <a:p>
            <a:r>
              <a:rPr lang="en-IN" sz="2800" b="1" dirty="0" err="1" smtClean="0">
                <a:solidFill>
                  <a:schemeClr val="bg1"/>
                </a:solidFill>
                <a:latin typeface="Calibri" panose="020F0502020204030204" pitchFamily="34" charset="0"/>
                <a:cs typeface="Calibri" panose="020F0502020204030204" pitchFamily="34" charset="0"/>
              </a:rPr>
              <a:t>Abitha</a:t>
            </a:r>
            <a:r>
              <a:rPr lang="en-IN" sz="2800" b="1" dirty="0" smtClean="0">
                <a:solidFill>
                  <a:schemeClr val="bg1"/>
                </a:solidFill>
                <a:latin typeface="Calibri" panose="020F0502020204030204" pitchFamily="34" charset="0"/>
                <a:cs typeface="Calibri" panose="020F0502020204030204" pitchFamily="34" charset="0"/>
              </a:rPr>
              <a:t> U [211419104004]</a:t>
            </a:r>
          </a:p>
          <a:p>
            <a:r>
              <a:rPr lang="en-IN" sz="2800" b="1" dirty="0" err="1" smtClean="0">
                <a:solidFill>
                  <a:schemeClr val="bg1"/>
                </a:solidFill>
                <a:latin typeface="Calibri" panose="020F0502020204030204" pitchFamily="34" charset="0"/>
                <a:cs typeface="Calibri" panose="020F0502020204030204" pitchFamily="34" charset="0"/>
              </a:rPr>
              <a:t>Kaviasree</a:t>
            </a:r>
            <a:r>
              <a:rPr lang="en-IN" sz="2800" b="1" dirty="0" smtClean="0">
                <a:solidFill>
                  <a:schemeClr val="bg1"/>
                </a:solidFill>
                <a:latin typeface="Calibri" panose="020F0502020204030204" pitchFamily="34" charset="0"/>
                <a:cs typeface="Calibri" panose="020F0502020204030204" pitchFamily="34" charset="0"/>
              </a:rPr>
              <a:t> S </a:t>
            </a:r>
            <a:r>
              <a:rPr lang="en-IN" sz="2800" b="1" dirty="0">
                <a:solidFill>
                  <a:schemeClr val="bg1"/>
                </a:solidFill>
                <a:latin typeface="Calibri" panose="020F0502020204030204" pitchFamily="34" charset="0"/>
                <a:cs typeface="Calibri" panose="020F0502020204030204" pitchFamily="34" charset="0"/>
              </a:rPr>
              <a:t>[211419104129</a:t>
            </a:r>
            <a:r>
              <a:rPr lang="en-IN" sz="2800" b="1" dirty="0" smtClean="0">
                <a:solidFill>
                  <a:schemeClr val="bg1"/>
                </a:solidFill>
                <a:latin typeface="Calibri" panose="020F0502020204030204" pitchFamily="34" charset="0"/>
                <a:cs typeface="Calibri" panose="020F0502020204030204" pitchFamily="34" charset="0"/>
              </a:rPr>
              <a:t>]</a:t>
            </a:r>
          </a:p>
          <a:p>
            <a:r>
              <a:rPr lang="en-IN" sz="2800" b="1" dirty="0" err="1" smtClean="0">
                <a:solidFill>
                  <a:schemeClr val="bg1"/>
                </a:solidFill>
                <a:latin typeface="Calibri" panose="020F0502020204030204" pitchFamily="34" charset="0"/>
                <a:cs typeface="Calibri" panose="020F0502020204030204" pitchFamily="34" charset="0"/>
              </a:rPr>
              <a:t>Phooja</a:t>
            </a:r>
            <a:r>
              <a:rPr lang="en-IN" sz="2800" b="1" dirty="0" smtClean="0">
                <a:solidFill>
                  <a:schemeClr val="bg1"/>
                </a:solidFill>
                <a:latin typeface="Calibri" panose="020F0502020204030204" pitchFamily="34" charset="0"/>
                <a:cs typeface="Calibri" panose="020F0502020204030204" pitchFamily="34" charset="0"/>
              </a:rPr>
              <a:t> </a:t>
            </a:r>
            <a:r>
              <a:rPr lang="en-IN" sz="2800" b="1" dirty="0" err="1" smtClean="0">
                <a:solidFill>
                  <a:schemeClr val="bg1"/>
                </a:solidFill>
                <a:latin typeface="Calibri" panose="020F0502020204030204" pitchFamily="34" charset="0"/>
                <a:cs typeface="Calibri" panose="020F0502020204030204" pitchFamily="34" charset="0"/>
              </a:rPr>
              <a:t>shree</a:t>
            </a:r>
            <a:r>
              <a:rPr lang="en-IN" sz="2800" b="1" dirty="0" smtClean="0">
                <a:solidFill>
                  <a:schemeClr val="bg1"/>
                </a:solidFill>
                <a:latin typeface="Calibri" panose="020F0502020204030204" pitchFamily="34" charset="0"/>
                <a:cs typeface="Calibri" panose="020F0502020204030204" pitchFamily="34" charset="0"/>
              </a:rPr>
              <a:t> R[211419104189]</a:t>
            </a:r>
          </a:p>
        </p:txBody>
      </p:sp>
      <p:sp>
        <p:nvSpPr>
          <p:cNvPr id="15" name="TextBox 14"/>
          <p:cNvSpPr txBox="1"/>
          <p:nvPr/>
        </p:nvSpPr>
        <p:spPr>
          <a:xfrm>
            <a:off x="6400800" y="3939386"/>
            <a:ext cx="4186531" cy="954107"/>
          </a:xfrm>
          <a:prstGeom prst="rect">
            <a:avLst/>
          </a:prstGeom>
          <a:noFill/>
        </p:spPr>
        <p:txBody>
          <a:bodyPr wrap="none" rtlCol="0">
            <a:spAutoFit/>
          </a:bodyPr>
          <a:lstStyle/>
          <a:p>
            <a:r>
              <a:rPr lang="en-IN" sz="2800" b="1" u="sng" dirty="0" smtClean="0">
                <a:solidFill>
                  <a:schemeClr val="bg1"/>
                </a:solidFill>
                <a:latin typeface="Calibri" panose="020F0502020204030204" pitchFamily="34" charset="0"/>
                <a:cs typeface="Calibri" panose="020F0502020204030204" pitchFamily="34" charset="0"/>
              </a:rPr>
              <a:t>GUIDE</a:t>
            </a:r>
            <a:r>
              <a:rPr lang="en-IN" sz="2800" b="1" dirty="0" smtClean="0">
                <a:solidFill>
                  <a:schemeClr val="bg1"/>
                </a:solidFill>
                <a:latin typeface="Calibri" panose="020F0502020204030204" pitchFamily="34" charset="0"/>
                <a:cs typeface="Calibri" panose="020F0502020204030204" pitchFamily="34" charset="0"/>
              </a:rPr>
              <a:t>:</a:t>
            </a:r>
          </a:p>
          <a:p>
            <a:r>
              <a:rPr lang="en-IN" sz="2800" b="1" dirty="0" err="1" smtClean="0">
                <a:solidFill>
                  <a:schemeClr val="bg1"/>
                </a:solidFill>
                <a:latin typeface="Calibri" panose="020F0502020204030204" pitchFamily="34" charset="0"/>
                <a:cs typeface="Calibri" panose="020F0502020204030204" pitchFamily="34" charset="0"/>
              </a:rPr>
              <a:t>Dr.K.Sangeetha</a:t>
            </a:r>
            <a:r>
              <a:rPr lang="en-IN" sz="2800" b="1" dirty="0" smtClean="0">
                <a:solidFill>
                  <a:schemeClr val="bg1"/>
                </a:solidFill>
                <a:latin typeface="Calibri" panose="020F0502020204030204" pitchFamily="34" charset="0"/>
                <a:cs typeface="Calibri" panose="020F0502020204030204" pitchFamily="34" charset="0"/>
              </a:rPr>
              <a:t>, M.E, Ph.D.</a:t>
            </a:r>
            <a:endParaRPr lang="en-IN" sz="2800" b="1" dirty="0">
              <a:solidFill>
                <a:schemeClr val="bg1"/>
              </a:solidFill>
              <a:latin typeface="Calibri" panose="020F0502020204030204" pitchFamily="34" charset="0"/>
              <a:cs typeface="Calibri" panose="020F0502020204030204" pitchFamily="34" charset="0"/>
            </a:endParaRPr>
          </a:p>
        </p:txBody>
      </p:sp>
      <p:sp>
        <p:nvSpPr>
          <p:cNvPr id="16" name="TextBox 15"/>
          <p:cNvSpPr txBox="1"/>
          <p:nvPr/>
        </p:nvSpPr>
        <p:spPr>
          <a:xfrm>
            <a:off x="5007428" y="2769239"/>
            <a:ext cx="1705275" cy="553998"/>
          </a:xfrm>
          <a:prstGeom prst="rect">
            <a:avLst/>
          </a:prstGeom>
          <a:noFill/>
        </p:spPr>
        <p:txBody>
          <a:bodyPr wrap="none" rtlCol="0">
            <a:spAutoFit/>
          </a:bodyPr>
          <a:lstStyle/>
          <a:p>
            <a:r>
              <a:rPr lang="en-IN" sz="3000" b="1" dirty="0" smtClean="0">
                <a:solidFill>
                  <a:schemeClr val="bg1"/>
                </a:solidFill>
                <a:latin typeface="Calibri" panose="020F0502020204030204" pitchFamily="34" charset="0"/>
                <a:cs typeface="Calibri" panose="020F0502020204030204" pitchFamily="34" charset="0"/>
              </a:rPr>
              <a:t>BATCH 18</a:t>
            </a:r>
            <a:endParaRPr lang="en-IN" sz="30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455682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0321282"/>
              </p:ext>
            </p:extLst>
          </p:nvPr>
        </p:nvGraphicFramePr>
        <p:xfrm>
          <a:off x="271795" y="1684784"/>
          <a:ext cx="11615404" cy="4507010"/>
        </p:xfrm>
        <a:graphic>
          <a:graphicData uri="http://schemas.openxmlformats.org/drawingml/2006/table">
            <a:tbl>
              <a:tblPr firstRow="1" bandRow="1">
                <a:tableStyleId>{D7AC3CCA-C797-4891-BE02-D94E43425B78}</a:tableStyleId>
              </a:tblPr>
              <a:tblGrid>
                <a:gridCol w="964822">
                  <a:extLst>
                    <a:ext uri="{9D8B030D-6E8A-4147-A177-3AD203B41FA5}">
                      <a16:colId xmlns:a16="http://schemas.microsoft.com/office/drawing/2014/main" val="2696181403"/>
                    </a:ext>
                  </a:extLst>
                </a:gridCol>
                <a:gridCol w="1742317">
                  <a:extLst>
                    <a:ext uri="{9D8B030D-6E8A-4147-A177-3AD203B41FA5}">
                      <a16:colId xmlns:a16="http://schemas.microsoft.com/office/drawing/2014/main" val="985496085"/>
                    </a:ext>
                  </a:extLst>
                </a:gridCol>
                <a:gridCol w="2472957">
                  <a:extLst>
                    <a:ext uri="{9D8B030D-6E8A-4147-A177-3AD203B41FA5}">
                      <a16:colId xmlns:a16="http://schemas.microsoft.com/office/drawing/2014/main" val="1455855748"/>
                    </a:ext>
                  </a:extLst>
                </a:gridCol>
                <a:gridCol w="3249683">
                  <a:extLst>
                    <a:ext uri="{9D8B030D-6E8A-4147-A177-3AD203B41FA5}">
                      <a16:colId xmlns:a16="http://schemas.microsoft.com/office/drawing/2014/main" val="90814928"/>
                    </a:ext>
                  </a:extLst>
                </a:gridCol>
                <a:gridCol w="1565089">
                  <a:extLst>
                    <a:ext uri="{9D8B030D-6E8A-4147-A177-3AD203B41FA5}">
                      <a16:colId xmlns:a16="http://schemas.microsoft.com/office/drawing/2014/main" val="1554809050"/>
                    </a:ext>
                  </a:extLst>
                </a:gridCol>
                <a:gridCol w="1620536">
                  <a:extLst>
                    <a:ext uri="{9D8B030D-6E8A-4147-A177-3AD203B41FA5}">
                      <a16:colId xmlns:a16="http://schemas.microsoft.com/office/drawing/2014/main" val="1824042067"/>
                    </a:ext>
                  </a:extLst>
                </a:gridCol>
              </a:tblGrid>
              <a:tr h="762215">
                <a:tc>
                  <a:txBody>
                    <a:bodyPr/>
                    <a:lstStyle/>
                    <a:p>
                      <a:pPr algn="ctr"/>
                      <a:r>
                        <a:rPr lang="en-IN" sz="2000" dirty="0" smtClean="0"/>
                        <a:t>YEAR</a:t>
                      </a:r>
                      <a:endParaRPr lang="en-IN" sz="2000" dirty="0"/>
                    </a:p>
                  </a:txBody>
                  <a:tcPr/>
                </a:tc>
                <a:tc>
                  <a:txBody>
                    <a:bodyPr/>
                    <a:lstStyle/>
                    <a:p>
                      <a:pPr algn="ctr"/>
                      <a:r>
                        <a:rPr lang="en-IN" sz="2000" dirty="0" smtClean="0"/>
                        <a:t>AUTHOR NAME</a:t>
                      </a:r>
                      <a:endParaRPr lang="en-IN" sz="2000" dirty="0"/>
                    </a:p>
                  </a:txBody>
                  <a:tcPr/>
                </a:tc>
                <a:tc>
                  <a:txBody>
                    <a:bodyPr/>
                    <a:lstStyle/>
                    <a:p>
                      <a:pPr algn="ctr"/>
                      <a:r>
                        <a:rPr lang="en-IN" sz="2000" dirty="0" smtClean="0"/>
                        <a:t>PAPER DETAILS</a:t>
                      </a:r>
                      <a:endParaRPr lang="en-IN" sz="2000" dirty="0"/>
                    </a:p>
                  </a:txBody>
                  <a:tcPr/>
                </a:tc>
                <a:tc>
                  <a:txBody>
                    <a:bodyPr/>
                    <a:lstStyle/>
                    <a:p>
                      <a:pPr algn="ctr"/>
                      <a:r>
                        <a:rPr lang="en-IN" sz="2000" dirty="0" smtClean="0"/>
                        <a:t>METHODOLOGY</a:t>
                      </a:r>
                      <a:endParaRPr lang="en-IN" sz="2000" dirty="0"/>
                    </a:p>
                  </a:txBody>
                  <a:tcPr/>
                </a:tc>
                <a:tc>
                  <a:txBody>
                    <a:bodyPr/>
                    <a:lstStyle/>
                    <a:p>
                      <a:pPr algn="ctr"/>
                      <a:r>
                        <a:rPr lang="en-IN" sz="2000" dirty="0" smtClean="0"/>
                        <a:t>MERITS</a:t>
                      </a:r>
                      <a:endParaRPr lang="en-IN" sz="2000" dirty="0"/>
                    </a:p>
                  </a:txBody>
                  <a:tcPr/>
                </a:tc>
                <a:tc>
                  <a:txBody>
                    <a:bodyPr/>
                    <a:lstStyle/>
                    <a:p>
                      <a:pPr algn="ctr"/>
                      <a:r>
                        <a:rPr lang="en-IN" sz="2000" dirty="0" smtClean="0"/>
                        <a:t>DEMERITS</a:t>
                      </a:r>
                    </a:p>
                  </a:txBody>
                  <a:tcPr/>
                </a:tc>
                <a:extLst>
                  <a:ext uri="{0D108BD9-81ED-4DB2-BD59-A6C34878D82A}">
                    <a16:rowId xmlns:a16="http://schemas.microsoft.com/office/drawing/2014/main" val="310974631"/>
                  </a:ext>
                </a:extLst>
              </a:tr>
              <a:tr h="3744795">
                <a:tc>
                  <a:txBody>
                    <a:bodyPr/>
                    <a:lstStyle/>
                    <a:p>
                      <a:r>
                        <a:rPr lang="en-IN" sz="2000" dirty="0" smtClean="0"/>
                        <a:t>2018</a:t>
                      </a:r>
                      <a:endParaRPr lang="en-IN" sz="2000" dirty="0"/>
                    </a:p>
                  </a:txBody>
                  <a:tcPr/>
                </a:tc>
                <a:tc>
                  <a:txBody>
                    <a:bodyPr/>
                    <a:lstStyle/>
                    <a:p>
                      <a:r>
                        <a:rPr lang="en-IN" sz="2000" dirty="0" err="1" smtClean="0"/>
                        <a:t>Shujie</a:t>
                      </a:r>
                      <a:r>
                        <a:rPr lang="en-IN" sz="2000" dirty="0" smtClean="0"/>
                        <a:t> Cui, Muhammad </a:t>
                      </a:r>
                      <a:r>
                        <a:rPr lang="en-IN" sz="2000" dirty="0" err="1" smtClean="0"/>
                        <a:t>Rizwan</a:t>
                      </a:r>
                      <a:r>
                        <a:rPr lang="en-IN" sz="2000" baseline="0" dirty="0" smtClean="0"/>
                        <a:t> </a:t>
                      </a:r>
                      <a:r>
                        <a:rPr lang="en-IN" sz="2000" baseline="0" dirty="0" err="1" smtClean="0"/>
                        <a:t>Asghar</a:t>
                      </a:r>
                      <a:r>
                        <a:rPr lang="en-IN" sz="2000" baseline="0" dirty="0" smtClean="0"/>
                        <a:t>, Giovanni </a:t>
                      </a:r>
                      <a:r>
                        <a:rPr lang="en-IN" sz="2000" baseline="0" dirty="0" err="1" smtClean="0"/>
                        <a:t>Russello</a:t>
                      </a:r>
                      <a:endParaRPr lang="en-IN" sz="2000" dirty="0"/>
                    </a:p>
                  </a:txBody>
                  <a:tcPr/>
                </a:tc>
                <a:tc>
                  <a:txBody>
                    <a:bodyPr/>
                    <a:lstStyle/>
                    <a:p>
                      <a:r>
                        <a:rPr lang="en-US" sz="2000" dirty="0" smtClean="0"/>
                        <a:t>TITLE: Towards </a:t>
                      </a:r>
                      <a:r>
                        <a:rPr lang="en-US" sz="2000" dirty="0" err="1" smtClean="0"/>
                        <a:t>Blockchain</a:t>
                      </a:r>
                      <a:r>
                        <a:rPr lang="en-US" sz="2000" dirty="0" smtClean="0"/>
                        <a:t> - based Scalable and Trustworthy File Sharing</a:t>
                      </a:r>
                    </a:p>
                    <a:p>
                      <a:r>
                        <a:rPr lang="en-IN" sz="2000" b="0" i="0" kern="1200" dirty="0" smtClean="0">
                          <a:solidFill>
                            <a:schemeClr val="dk1"/>
                          </a:solidFill>
                          <a:effectLst/>
                          <a:latin typeface="+mn-lt"/>
                          <a:ea typeface="+mn-ea"/>
                          <a:cs typeface="+mn-cs"/>
                        </a:rPr>
                        <a:t>CONFERENCE</a:t>
                      </a:r>
                      <a:r>
                        <a:rPr lang="en-US" sz="2000" dirty="0" smtClean="0"/>
                        <a:t>:</a:t>
                      </a:r>
                      <a:r>
                        <a:rPr lang="en-IN" sz="2000" baseline="0" dirty="0" smtClean="0"/>
                        <a:t> IEEE</a:t>
                      </a:r>
                      <a:endParaRPr lang="en-US" sz="2000" dirty="0" smtClean="0"/>
                    </a:p>
                  </a:txBody>
                  <a:tcPr/>
                </a:tc>
                <a:tc>
                  <a:txBody>
                    <a:bodyPr/>
                    <a:lstStyle/>
                    <a:p>
                      <a:r>
                        <a:rPr lang="en-US" sz="2000" dirty="0" smtClean="0"/>
                        <a:t>In this work, a </a:t>
                      </a:r>
                      <a:r>
                        <a:rPr lang="en-US" sz="2000" dirty="0" err="1" smtClean="0"/>
                        <a:t>blockchain</a:t>
                      </a:r>
                      <a:r>
                        <a:rPr lang="en-US" sz="2000" dirty="0" smtClean="0"/>
                        <a:t> and proxy re-encryption based design for encrypted file sharing that brings a distributed access control and data management is </a:t>
                      </a:r>
                      <a:r>
                        <a:rPr lang="en-US" sz="2000" dirty="0" smtClean="0"/>
                        <a:t>used.</a:t>
                      </a:r>
                      <a:endParaRPr lang="en-IN" sz="2000" dirty="0"/>
                    </a:p>
                  </a:txBody>
                  <a:tcPr/>
                </a:tc>
                <a:tc>
                  <a:txBody>
                    <a:bodyPr/>
                    <a:lstStyle/>
                    <a:p>
                      <a:r>
                        <a:rPr lang="en-US" sz="2000" dirty="0" smtClean="0"/>
                        <a:t>It provides a scalable key management mechanism for multiple </a:t>
                      </a:r>
                      <a:r>
                        <a:rPr lang="en-US" sz="2000" dirty="0" smtClean="0"/>
                        <a:t>access.</a:t>
                      </a:r>
                      <a:endParaRPr lang="en-IN" sz="2000" dirty="0"/>
                    </a:p>
                  </a:txBody>
                  <a:tcPr/>
                </a:tc>
                <a:tc>
                  <a:txBody>
                    <a:bodyPr/>
                    <a:lstStyle/>
                    <a:p>
                      <a:r>
                        <a:rPr lang="en-IN" sz="2000" dirty="0" smtClean="0"/>
                        <a:t>Any user with valid login details can access</a:t>
                      </a:r>
                      <a:r>
                        <a:rPr lang="en-IN" sz="2000" baseline="0" dirty="0" smtClean="0"/>
                        <a:t> the </a:t>
                      </a:r>
                      <a:r>
                        <a:rPr lang="en-IN" sz="2000" baseline="0" dirty="0" smtClean="0"/>
                        <a:t>data.</a:t>
                      </a:r>
                      <a:endParaRPr lang="en-IN" sz="2000" dirty="0"/>
                    </a:p>
                  </a:txBody>
                  <a:tcPr/>
                </a:tc>
                <a:extLst>
                  <a:ext uri="{0D108BD9-81ED-4DB2-BD59-A6C34878D82A}">
                    <a16:rowId xmlns:a16="http://schemas.microsoft.com/office/drawing/2014/main" val="2200472904"/>
                  </a:ext>
                </a:extLst>
              </a:tr>
            </a:tbl>
          </a:graphicData>
        </a:graphic>
      </p:graphicFrame>
    </p:spTree>
    <p:extLst>
      <p:ext uri="{BB962C8B-B14F-4D97-AF65-F5344CB8AC3E}">
        <p14:creationId xmlns:p14="http://schemas.microsoft.com/office/powerpoint/2010/main" val="20951959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8236942"/>
              </p:ext>
            </p:extLst>
          </p:nvPr>
        </p:nvGraphicFramePr>
        <p:xfrm>
          <a:off x="271795" y="1684784"/>
          <a:ext cx="11615404" cy="4707307"/>
        </p:xfrm>
        <a:graphic>
          <a:graphicData uri="http://schemas.openxmlformats.org/drawingml/2006/table">
            <a:tbl>
              <a:tblPr firstRow="1" bandRow="1">
                <a:tableStyleId>{D7AC3CCA-C797-4891-BE02-D94E43425B78}</a:tableStyleId>
              </a:tblPr>
              <a:tblGrid>
                <a:gridCol w="964822">
                  <a:extLst>
                    <a:ext uri="{9D8B030D-6E8A-4147-A177-3AD203B41FA5}">
                      <a16:colId xmlns:a16="http://schemas.microsoft.com/office/drawing/2014/main" val="2696181403"/>
                    </a:ext>
                  </a:extLst>
                </a:gridCol>
                <a:gridCol w="1742317">
                  <a:extLst>
                    <a:ext uri="{9D8B030D-6E8A-4147-A177-3AD203B41FA5}">
                      <a16:colId xmlns:a16="http://schemas.microsoft.com/office/drawing/2014/main" val="985496085"/>
                    </a:ext>
                  </a:extLst>
                </a:gridCol>
                <a:gridCol w="2324586">
                  <a:extLst>
                    <a:ext uri="{9D8B030D-6E8A-4147-A177-3AD203B41FA5}">
                      <a16:colId xmlns:a16="http://schemas.microsoft.com/office/drawing/2014/main" val="1455855748"/>
                    </a:ext>
                  </a:extLst>
                </a:gridCol>
                <a:gridCol w="3161211">
                  <a:extLst>
                    <a:ext uri="{9D8B030D-6E8A-4147-A177-3AD203B41FA5}">
                      <a16:colId xmlns:a16="http://schemas.microsoft.com/office/drawing/2014/main" val="90814928"/>
                    </a:ext>
                  </a:extLst>
                </a:gridCol>
                <a:gridCol w="1801932">
                  <a:extLst>
                    <a:ext uri="{9D8B030D-6E8A-4147-A177-3AD203B41FA5}">
                      <a16:colId xmlns:a16="http://schemas.microsoft.com/office/drawing/2014/main" val="1554809050"/>
                    </a:ext>
                  </a:extLst>
                </a:gridCol>
                <a:gridCol w="1620536">
                  <a:extLst>
                    <a:ext uri="{9D8B030D-6E8A-4147-A177-3AD203B41FA5}">
                      <a16:colId xmlns:a16="http://schemas.microsoft.com/office/drawing/2014/main" val="1824042067"/>
                    </a:ext>
                  </a:extLst>
                </a:gridCol>
              </a:tblGrid>
              <a:tr h="795340">
                <a:tc>
                  <a:txBody>
                    <a:bodyPr/>
                    <a:lstStyle/>
                    <a:p>
                      <a:pPr algn="ctr"/>
                      <a:r>
                        <a:rPr lang="en-IN" sz="2000" dirty="0" smtClean="0"/>
                        <a:t>YEAR</a:t>
                      </a:r>
                      <a:endParaRPr lang="en-IN" sz="2000" dirty="0"/>
                    </a:p>
                  </a:txBody>
                  <a:tcPr/>
                </a:tc>
                <a:tc>
                  <a:txBody>
                    <a:bodyPr/>
                    <a:lstStyle/>
                    <a:p>
                      <a:pPr algn="ctr"/>
                      <a:r>
                        <a:rPr lang="en-IN" sz="2000" dirty="0" smtClean="0"/>
                        <a:t>AUTHOR NAME</a:t>
                      </a:r>
                      <a:endParaRPr lang="en-IN" sz="2000" dirty="0"/>
                    </a:p>
                  </a:txBody>
                  <a:tcPr/>
                </a:tc>
                <a:tc>
                  <a:txBody>
                    <a:bodyPr/>
                    <a:lstStyle/>
                    <a:p>
                      <a:pPr algn="ctr"/>
                      <a:r>
                        <a:rPr lang="en-IN" sz="2000" dirty="0" smtClean="0"/>
                        <a:t>PAPER DETAILS</a:t>
                      </a:r>
                      <a:endParaRPr lang="en-IN" sz="2000" dirty="0"/>
                    </a:p>
                  </a:txBody>
                  <a:tcPr/>
                </a:tc>
                <a:tc>
                  <a:txBody>
                    <a:bodyPr/>
                    <a:lstStyle/>
                    <a:p>
                      <a:pPr algn="ctr"/>
                      <a:r>
                        <a:rPr lang="en-IN" sz="2000" dirty="0" smtClean="0"/>
                        <a:t>METHODOLOGY</a:t>
                      </a:r>
                      <a:endParaRPr lang="en-IN" sz="2000" dirty="0"/>
                    </a:p>
                  </a:txBody>
                  <a:tcPr/>
                </a:tc>
                <a:tc>
                  <a:txBody>
                    <a:bodyPr/>
                    <a:lstStyle/>
                    <a:p>
                      <a:pPr algn="ctr"/>
                      <a:r>
                        <a:rPr lang="en-IN" sz="2000" dirty="0" smtClean="0"/>
                        <a:t>MERITS</a:t>
                      </a:r>
                      <a:endParaRPr lang="en-IN" sz="2000" dirty="0"/>
                    </a:p>
                  </a:txBody>
                  <a:tcPr/>
                </a:tc>
                <a:tc>
                  <a:txBody>
                    <a:bodyPr/>
                    <a:lstStyle/>
                    <a:p>
                      <a:pPr algn="ctr"/>
                      <a:r>
                        <a:rPr lang="en-IN" sz="2000" dirty="0" smtClean="0"/>
                        <a:t>DEMERITS</a:t>
                      </a:r>
                    </a:p>
                  </a:txBody>
                  <a:tcPr/>
                </a:tc>
                <a:extLst>
                  <a:ext uri="{0D108BD9-81ED-4DB2-BD59-A6C34878D82A}">
                    <a16:rowId xmlns:a16="http://schemas.microsoft.com/office/drawing/2014/main" val="310974631"/>
                  </a:ext>
                </a:extLst>
              </a:tr>
              <a:tr h="3911967">
                <a:tc>
                  <a:txBody>
                    <a:bodyPr/>
                    <a:lstStyle/>
                    <a:p>
                      <a:r>
                        <a:rPr lang="en-IN" sz="2000" dirty="0" smtClean="0"/>
                        <a:t>2018</a:t>
                      </a:r>
                      <a:endParaRPr lang="en-IN" sz="2000" dirty="0"/>
                    </a:p>
                  </a:txBody>
                  <a:tcPr/>
                </a:tc>
                <a:tc>
                  <a:txBody>
                    <a:bodyPr/>
                    <a:lstStyle/>
                    <a:p>
                      <a:r>
                        <a:rPr lang="en-IN" sz="2000" dirty="0" err="1" smtClean="0"/>
                        <a:t>Xiaochen</a:t>
                      </a:r>
                      <a:r>
                        <a:rPr lang="en-IN" sz="2000" dirty="0" smtClean="0"/>
                        <a:t> Zheng, </a:t>
                      </a:r>
                      <a:r>
                        <a:rPr lang="en-IN" sz="2000" dirty="0" err="1" smtClean="0"/>
                        <a:t>Raghava</a:t>
                      </a:r>
                      <a:r>
                        <a:rPr lang="en-IN" sz="2000" dirty="0" smtClean="0"/>
                        <a:t> Rao </a:t>
                      </a:r>
                      <a:r>
                        <a:rPr lang="en-IN" sz="2000" dirty="0" err="1" smtClean="0"/>
                        <a:t>Mukkamala</a:t>
                      </a:r>
                      <a:r>
                        <a:rPr lang="en-IN" sz="2000" dirty="0" smtClean="0"/>
                        <a:t>, Ravi </a:t>
                      </a:r>
                      <a:r>
                        <a:rPr lang="en-IN" sz="2000" dirty="0" err="1" smtClean="0"/>
                        <a:t>Vatrapu</a:t>
                      </a:r>
                      <a:r>
                        <a:rPr lang="en-IN" sz="2000" dirty="0" smtClean="0"/>
                        <a:t>, </a:t>
                      </a:r>
                      <a:r>
                        <a:rPr lang="en-IN" sz="2000" dirty="0" err="1" smtClean="0"/>
                        <a:t>Joaqun</a:t>
                      </a:r>
                      <a:r>
                        <a:rPr lang="en-IN" sz="2000" dirty="0" smtClean="0"/>
                        <a:t> </a:t>
                      </a:r>
                      <a:r>
                        <a:rPr lang="en-IN" sz="2000" dirty="0" err="1" smtClean="0"/>
                        <a:t>Ordieres</a:t>
                      </a:r>
                      <a:r>
                        <a:rPr lang="en-IN" sz="2000" dirty="0" smtClean="0"/>
                        <a:t>-Mere</a:t>
                      </a:r>
                      <a:endParaRPr lang="en-IN" sz="2000" dirty="0"/>
                    </a:p>
                  </a:txBody>
                  <a:tcPr/>
                </a:tc>
                <a:tc>
                  <a:txBody>
                    <a:bodyPr/>
                    <a:lstStyle/>
                    <a:p>
                      <a:r>
                        <a:rPr lang="en-US" sz="2000" dirty="0" smtClean="0"/>
                        <a:t>TITLE: </a:t>
                      </a:r>
                      <a:r>
                        <a:rPr lang="en-US" sz="2000" dirty="0" err="1" smtClean="0"/>
                        <a:t>Blockchain</a:t>
                      </a:r>
                      <a:r>
                        <a:rPr lang="en-US" sz="2000" dirty="0" smtClean="0"/>
                        <a:t>-based Personal Health Data Sharing System Using Cloud Storage </a:t>
                      </a:r>
                    </a:p>
                    <a:p>
                      <a:r>
                        <a:rPr lang="en-IN" sz="2000" b="0" i="0" kern="1200" dirty="0" smtClean="0">
                          <a:solidFill>
                            <a:schemeClr val="dk1"/>
                          </a:solidFill>
                          <a:effectLst/>
                          <a:latin typeface="+mn-lt"/>
                          <a:ea typeface="+mn-ea"/>
                          <a:cs typeface="+mn-cs"/>
                        </a:rPr>
                        <a:t>CONFERENCE</a:t>
                      </a:r>
                      <a:r>
                        <a:rPr lang="en-US" sz="2000" dirty="0" smtClean="0"/>
                        <a:t>: IEEE</a:t>
                      </a:r>
                      <a:endParaRPr lang="en-IN" sz="2000" dirty="0"/>
                    </a:p>
                  </a:txBody>
                  <a:tcPr/>
                </a:tc>
                <a:tc>
                  <a:txBody>
                    <a:bodyPr/>
                    <a:lstStyle/>
                    <a:p>
                      <a:r>
                        <a:rPr lang="en-US" sz="2000" dirty="0" smtClean="0"/>
                        <a:t>In this</a:t>
                      </a:r>
                      <a:r>
                        <a:rPr lang="en-US" sz="2000" baseline="0" dirty="0" smtClean="0"/>
                        <a:t> work </a:t>
                      </a:r>
                      <a:r>
                        <a:rPr lang="en-US" sz="2000" dirty="0" smtClean="0"/>
                        <a:t>a conceptual design for sharing personal continuous-dynamic health data using </a:t>
                      </a:r>
                      <a:r>
                        <a:rPr lang="en-US" sz="2000" dirty="0" err="1" smtClean="0"/>
                        <a:t>blockchain</a:t>
                      </a:r>
                      <a:r>
                        <a:rPr lang="en-US" sz="2000" dirty="0" smtClean="0"/>
                        <a:t> technology.</a:t>
                      </a:r>
                      <a:r>
                        <a:rPr lang="en-US" sz="2000" baseline="0" dirty="0" smtClean="0"/>
                        <a:t> It </a:t>
                      </a:r>
                      <a:r>
                        <a:rPr lang="en-US" sz="2000" dirty="0" smtClean="0"/>
                        <a:t>is</a:t>
                      </a:r>
                      <a:r>
                        <a:rPr lang="en-US" sz="2000" baseline="0" dirty="0" smtClean="0"/>
                        <a:t> used to enable users to own, control and share their personal health data securely, in a General Data Protection</a:t>
                      </a:r>
                    </a:p>
                    <a:p>
                      <a:r>
                        <a:rPr lang="en-US" sz="2000" baseline="0" dirty="0" smtClean="0"/>
                        <a:t>Regulation (GDPR</a:t>
                      </a:r>
                      <a:r>
                        <a:rPr lang="en-US" sz="2000" baseline="0" dirty="0" smtClean="0"/>
                        <a:t>).</a:t>
                      </a:r>
                      <a:endParaRPr lang="en-IN" sz="2000" dirty="0"/>
                    </a:p>
                  </a:txBody>
                  <a:tcPr/>
                </a:tc>
                <a:tc>
                  <a:txBody>
                    <a:bodyPr/>
                    <a:lstStyle/>
                    <a:p>
                      <a:r>
                        <a:rPr lang="en-US" sz="2000" dirty="0" smtClean="0"/>
                        <a:t>It uses different solutions to share the large size continuous-</a:t>
                      </a:r>
                    </a:p>
                    <a:p>
                      <a:r>
                        <a:rPr lang="en-US" sz="2000" dirty="0" smtClean="0"/>
                        <a:t>dynamic data using hash pointers to the storage location.</a:t>
                      </a:r>
                      <a:endParaRPr lang="en-IN" sz="2000" dirty="0"/>
                    </a:p>
                  </a:txBody>
                  <a:tcPr/>
                </a:tc>
                <a:tc>
                  <a:txBody>
                    <a:bodyPr/>
                    <a:lstStyle/>
                    <a:p>
                      <a:r>
                        <a:rPr lang="en-IN" sz="2000" dirty="0" smtClean="0"/>
                        <a:t>Data leakage is </a:t>
                      </a:r>
                      <a:r>
                        <a:rPr lang="en-IN" sz="2000" dirty="0" smtClean="0"/>
                        <a:t>possible.</a:t>
                      </a:r>
                      <a:endParaRPr lang="en-IN" sz="2000" dirty="0"/>
                    </a:p>
                  </a:txBody>
                  <a:tcPr/>
                </a:tc>
                <a:extLst>
                  <a:ext uri="{0D108BD9-81ED-4DB2-BD59-A6C34878D82A}">
                    <a16:rowId xmlns:a16="http://schemas.microsoft.com/office/drawing/2014/main" val="2200472904"/>
                  </a:ext>
                </a:extLst>
              </a:tr>
            </a:tbl>
          </a:graphicData>
        </a:graphic>
      </p:graphicFrame>
    </p:spTree>
    <p:extLst>
      <p:ext uri="{BB962C8B-B14F-4D97-AF65-F5344CB8AC3E}">
        <p14:creationId xmlns:p14="http://schemas.microsoft.com/office/powerpoint/2010/main" val="3134543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562058041"/>
              </p:ext>
            </p:extLst>
          </p:nvPr>
        </p:nvGraphicFramePr>
        <p:xfrm>
          <a:off x="271795" y="1684784"/>
          <a:ext cx="11615404" cy="4916313"/>
        </p:xfrm>
        <a:graphic>
          <a:graphicData uri="http://schemas.openxmlformats.org/drawingml/2006/table">
            <a:tbl>
              <a:tblPr firstRow="1" bandRow="1">
                <a:tableStyleId>{D7AC3CCA-C797-4891-BE02-D94E43425B78}</a:tableStyleId>
              </a:tblPr>
              <a:tblGrid>
                <a:gridCol w="790651">
                  <a:extLst>
                    <a:ext uri="{9D8B030D-6E8A-4147-A177-3AD203B41FA5}">
                      <a16:colId xmlns:a16="http://schemas.microsoft.com/office/drawing/2014/main" val="2696181403"/>
                    </a:ext>
                  </a:extLst>
                </a:gridCol>
                <a:gridCol w="1916488">
                  <a:extLst>
                    <a:ext uri="{9D8B030D-6E8A-4147-A177-3AD203B41FA5}">
                      <a16:colId xmlns:a16="http://schemas.microsoft.com/office/drawing/2014/main" val="985496085"/>
                    </a:ext>
                  </a:extLst>
                </a:gridCol>
                <a:gridCol w="2376837">
                  <a:extLst>
                    <a:ext uri="{9D8B030D-6E8A-4147-A177-3AD203B41FA5}">
                      <a16:colId xmlns:a16="http://schemas.microsoft.com/office/drawing/2014/main" val="1455855748"/>
                    </a:ext>
                  </a:extLst>
                </a:gridCol>
                <a:gridCol w="2838995">
                  <a:extLst>
                    <a:ext uri="{9D8B030D-6E8A-4147-A177-3AD203B41FA5}">
                      <a16:colId xmlns:a16="http://schemas.microsoft.com/office/drawing/2014/main" val="90814928"/>
                    </a:ext>
                  </a:extLst>
                </a:gridCol>
                <a:gridCol w="1924594">
                  <a:extLst>
                    <a:ext uri="{9D8B030D-6E8A-4147-A177-3AD203B41FA5}">
                      <a16:colId xmlns:a16="http://schemas.microsoft.com/office/drawing/2014/main" val="1554809050"/>
                    </a:ext>
                  </a:extLst>
                </a:gridCol>
                <a:gridCol w="1767839">
                  <a:extLst>
                    <a:ext uri="{9D8B030D-6E8A-4147-A177-3AD203B41FA5}">
                      <a16:colId xmlns:a16="http://schemas.microsoft.com/office/drawing/2014/main" val="1824042067"/>
                    </a:ext>
                  </a:extLst>
                </a:gridCol>
              </a:tblGrid>
              <a:tr h="778082">
                <a:tc>
                  <a:txBody>
                    <a:bodyPr/>
                    <a:lstStyle/>
                    <a:p>
                      <a:pPr algn="ctr"/>
                      <a:r>
                        <a:rPr lang="en-IN" sz="2000" dirty="0" smtClean="0"/>
                        <a:t>YEAR</a:t>
                      </a:r>
                      <a:endParaRPr lang="en-IN" sz="2000" dirty="0"/>
                    </a:p>
                  </a:txBody>
                  <a:tcPr/>
                </a:tc>
                <a:tc>
                  <a:txBody>
                    <a:bodyPr/>
                    <a:lstStyle/>
                    <a:p>
                      <a:pPr algn="ctr"/>
                      <a:r>
                        <a:rPr lang="en-IN" sz="2000" dirty="0" smtClean="0"/>
                        <a:t>AUTHOR NAME</a:t>
                      </a:r>
                      <a:endParaRPr lang="en-IN" sz="2000" dirty="0"/>
                    </a:p>
                  </a:txBody>
                  <a:tcPr/>
                </a:tc>
                <a:tc>
                  <a:txBody>
                    <a:bodyPr/>
                    <a:lstStyle/>
                    <a:p>
                      <a:pPr algn="ctr"/>
                      <a:r>
                        <a:rPr lang="en-IN" sz="2000" dirty="0" smtClean="0"/>
                        <a:t>PAPER DETAILS</a:t>
                      </a:r>
                      <a:endParaRPr lang="en-IN" sz="2000" dirty="0"/>
                    </a:p>
                  </a:txBody>
                  <a:tcPr/>
                </a:tc>
                <a:tc>
                  <a:txBody>
                    <a:bodyPr/>
                    <a:lstStyle/>
                    <a:p>
                      <a:pPr algn="ctr"/>
                      <a:r>
                        <a:rPr lang="en-IN" sz="2000" dirty="0" smtClean="0"/>
                        <a:t>METHODOLOGY</a:t>
                      </a:r>
                      <a:endParaRPr lang="en-IN" sz="2000" dirty="0"/>
                    </a:p>
                  </a:txBody>
                  <a:tcPr/>
                </a:tc>
                <a:tc>
                  <a:txBody>
                    <a:bodyPr/>
                    <a:lstStyle/>
                    <a:p>
                      <a:pPr algn="ctr"/>
                      <a:r>
                        <a:rPr lang="en-IN" sz="2000" dirty="0" smtClean="0"/>
                        <a:t>MERITS</a:t>
                      </a:r>
                      <a:endParaRPr lang="en-IN" sz="2000" dirty="0"/>
                    </a:p>
                  </a:txBody>
                  <a:tcPr/>
                </a:tc>
                <a:tc>
                  <a:txBody>
                    <a:bodyPr/>
                    <a:lstStyle/>
                    <a:p>
                      <a:pPr algn="ctr"/>
                      <a:r>
                        <a:rPr lang="en-IN" sz="2000" dirty="0" smtClean="0"/>
                        <a:t>DEMERITS</a:t>
                      </a:r>
                    </a:p>
                  </a:txBody>
                  <a:tcPr/>
                </a:tc>
                <a:extLst>
                  <a:ext uri="{0D108BD9-81ED-4DB2-BD59-A6C34878D82A}">
                    <a16:rowId xmlns:a16="http://schemas.microsoft.com/office/drawing/2014/main" val="310974631"/>
                  </a:ext>
                </a:extLst>
              </a:tr>
              <a:tr h="4138231">
                <a:tc>
                  <a:txBody>
                    <a:bodyPr/>
                    <a:lstStyle/>
                    <a:p>
                      <a:r>
                        <a:rPr lang="en-IN" sz="2000" dirty="0" smtClean="0"/>
                        <a:t>2018</a:t>
                      </a:r>
                      <a:endParaRPr lang="en-IN" sz="2000" dirty="0"/>
                    </a:p>
                  </a:txBody>
                  <a:tcPr/>
                </a:tc>
                <a:tc>
                  <a:txBody>
                    <a:bodyPr/>
                    <a:lstStyle/>
                    <a:p>
                      <a:r>
                        <a:rPr lang="en-IN" sz="2000" dirty="0" smtClean="0"/>
                        <a:t>Mathis Steichen, Beltran </a:t>
                      </a:r>
                      <a:r>
                        <a:rPr lang="en-IN" sz="2000" dirty="0" err="1" smtClean="0"/>
                        <a:t>Fiz</a:t>
                      </a:r>
                      <a:r>
                        <a:rPr lang="en-IN" sz="2000" dirty="0" smtClean="0"/>
                        <a:t>, Robert </a:t>
                      </a:r>
                      <a:r>
                        <a:rPr lang="en-IN" sz="2000" dirty="0" err="1" smtClean="0"/>
                        <a:t>Norvill</a:t>
                      </a:r>
                      <a:r>
                        <a:rPr lang="en-IN" sz="2000" dirty="0" smtClean="0"/>
                        <a:t>, </a:t>
                      </a:r>
                      <a:r>
                        <a:rPr lang="en-IN" sz="2000" dirty="0" err="1" smtClean="0"/>
                        <a:t>Wazen</a:t>
                      </a:r>
                      <a:r>
                        <a:rPr lang="en-IN" sz="2000" dirty="0" smtClean="0"/>
                        <a:t> </a:t>
                      </a:r>
                      <a:r>
                        <a:rPr lang="en-IN" sz="2000" dirty="0" err="1" smtClean="0"/>
                        <a:t>Shbair</a:t>
                      </a:r>
                      <a:r>
                        <a:rPr lang="en-IN" sz="2000" dirty="0" smtClean="0"/>
                        <a:t> and </a:t>
                      </a:r>
                      <a:r>
                        <a:rPr lang="en-IN" sz="2000" dirty="0" err="1" smtClean="0"/>
                        <a:t>Radu</a:t>
                      </a:r>
                      <a:endParaRPr lang="en-IN" sz="2000" dirty="0"/>
                    </a:p>
                  </a:txBody>
                  <a:tcPr/>
                </a:tc>
                <a:tc>
                  <a:txBody>
                    <a:bodyPr/>
                    <a:lstStyle/>
                    <a:p>
                      <a:r>
                        <a:rPr lang="en-US" sz="2000" dirty="0" smtClean="0"/>
                        <a:t>TITLE: </a:t>
                      </a:r>
                      <a:r>
                        <a:rPr lang="en-US" sz="2000" dirty="0" err="1" smtClean="0"/>
                        <a:t>Blockchain</a:t>
                      </a:r>
                      <a:r>
                        <a:rPr lang="en-US" sz="2000" dirty="0" smtClean="0"/>
                        <a:t>-Based, Decentralized Access Control for IPFS</a:t>
                      </a:r>
                    </a:p>
                    <a:p>
                      <a:r>
                        <a:rPr lang="en-IN" sz="2000" b="0" i="0" kern="1200" dirty="0" smtClean="0">
                          <a:solidFill>
                            <a:schemeClr val="dk1"/>
                          </a:solidFill>
                          <a:effectLst/>
                          <a:latin typeface="+mn-lt"/>
                          <a:ea typeface="+mn-ea"/>
                          <a:cs typeface="+mn-cs"/>
                        </a:rPr>
                        <a:t>CONFERENCE</a:t>
                      </a:r>
                      <a:r>
                        <a:rPr lang="en-US" sz="2000" dirty="0" smtClean="0"/>
                        <a:t>: IEEE</a:t>
                      </a:r>
                      <a:endParaRPr lang="en-IN" sz="2000" dirty="0"/>
                    </a:p>
                  </a:txBody>
                  <a:tcPr/>
                </a:tc>
                <a:tc>
                  <a:txBody>
                    <a:bodyPr/>
                    <a:lstStyle/>
                    <a:p>
                      <a:r>
                        <a:rPr lang="en-US" sz="2000" dirty="0" smtClean="0"/>
                        <a:t>This paper presents a modified version of the </a:t>
                      </a:r>
                      <a:r>
                        <a:rPr lang="en-US" sz="2000" dirty="0" err="1" smtClean="0"/>
                        <a:t>InterPlanetary</a:t>
                      </a:r>
                      <a:r>
                        <a:rPr lang="en-US" sz="2000" dirty="0" smtClean="0"/>
                        <a:t> </a:t>
                      </a:r>
                      <a:r>
                        <a:rPr lang="en-US" sz="2000" dirty="0" err="1" smtClean="0"/>
                        <a:t>Filesystem</a:t>
                      </a:r>
                      <a:r>
                        <a:rPr lang="en-US" sz="2000" dirty="0" smtClean="0"/>
                        <a:t> (IPFS) that leverages </a:t>
                      </a:r>
                      <a:r>
                        <a:rPr lang="en-US" sz="2000" dirty="0" err="1" smtClean="0"/>
                        <a:t>Ethereum</a:t>
                      </a:r>
                      <a:r>
                        <a:rPr lang="en-US" sz="2000" dirty="0" smtClean="0"/>
                        <a:t> smart contracts to provide access controlled file sharing. The smart contract is used to maintain the access control list, while the modified IPFS software enforces it.</a:t>
                      </a:r>
                      <a:endParaRPr lang="en-IN" sz="2000" dirty="0"/>
                    </a:p>
                  </a:txBody>
                  <a:tcPr/>
                </a:tc>
                <a:tc>
                  <a:txBody>
                    <a:bodyPr/>
                    <a:lstStyle/>
                    <a:p>
                      <a:r>
                        <a:rPr lang="en-US" sz="2000" dirty="0" smtClean="0"/>
                        <a:t>Users can efficiently share large files and still benefit from the </a:t>
                      </a:r>
                      <a:r>
                        <a:rPr lang="en-US" sz="2000" dirty="0" err="1" smtClean="0"/>
                        <a:t>blockchain</a:t>
                      </a:r>
                      <a:r>
                        <a:rPr lang="en-US" sz="2000" dirty="0" smtClean="0"/>
                        <a:t>. </a:t>
                      </a:r>
                      <a:endParaRPr lang="en-IN" sz="2000" dirty="0"/>
                    </a:p>
                  </a:txBody>
                  <a:tcPr/>
                </a:tc>
                <a:tc>
                  <a:txBody>
                    <a:bodyPr/>
                    <a:lstStyle/>
                    <a:p>
                      <a:r>
                        <a:rPr lang="en-IN" sz="2000" dirty="0" smtClean="0"/>
                        <a:t>The file requested by different user is accessed by the specific user based on the priority of </a:t>
                      </a:r>
                      <a:r>
                        <a:rPr lang="en-IN" sz="2000" smtClean="0"/>
                        <a:t>the request.</a:t>
                      </a:r>
                      <a:endParaRPr lang="en-IN" sz="2000" dirty="0"/>
                    </a:p>
                  </a:txBody>
                  <a:tcPr/>
                </a:tc>
                <a:extLst>
                  <a:ext uri="{0D108BD9-81ED-4DB2-BD59-A6C34878D82A}">
                    <a16:rowId xmlns:a16="http://schemas.microsoft.com/office/drawing/2014/main" val="2200472904"/>
                  </a:ext>
                </a:extLst>
              </a:tr>
            </a:tbl>
          </a:graphicData>
        </a:graphic>
      </p:graphicFrame>
    </p:spTree>
    <p:extLst>
      <p:ext uri="{BB962C8B-B14F-4D97-AF65-F5344CB8AC3E}">
        <p14:creationId xmlns:p14="http://schemas.microsoft.com/office/powerpoint/2010/main" val="27619845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20969719"/>
              </p:ext>
            </p:extLst>
          </p:nvPr>
        </p:nvGraphicFramePr>
        <p:xfrm>
          <a:off x="271795" y="1684784"/>
          <a:ext cx="11615404" cy="4811810"/>
        </p:xfrm>
        <a:graphic>
          <a:graphicData uri="http://schemas.openxmlformats.org/drawingml/2006/table">
            <a:tbl>
              <a:tblPr firstRow="1" bandRow="1">
                <a:tableStyleId>{D7AC3CCA-C797-4891-BE02-D94E43425B78}</a:tableStyleId>
              </a:tblPr>
              <a:tblGrid>
                <a:gridCol w="877736">
                  <a:extLst>
                    <a:ext uri="{9D8B030D-6E8A-4147-A177-3AD203B41FA5}">
                      <a16:colId xmlns:a16="http://schemas.microsoft.com/office/drawing/2014/main" val="2696181403"/>
                    </a:ext>
                  </a:extLst>
                </a:gridCol>
                <a:gridCol w="1541418">
                  <a:extLst>
                    <a:ext uri="{9D8B030D-6E8A-4147-A177-3AD203B41FA5}">
                      <a16:colId xmlns:a16="http://schemas.microsoft.com/office/drawing/2014/main" val="985496085"/>
                    </a:ext>
                  </a:extLst>
                </a:gridCol>
                <a:gridCol w="2682240">
                  <a:extLst>
                    <a:ext uri="{9D8B030D-6E8A-4147-A177-3AD203B41FA5}">
                      <a16:colId xmlns:a16="http://schemas.microsoft.com/office/drawing/2014/main" val="1455855748"/>
                    </a:ext>
                  </a:extLst>
                </a:gridCol>
                <a:gridCol w="2272937">
                  <a:extLst>
                    <a:ext uri="{9D8B030D-6E8A-4147-A177-3AD203B41FA5}">
                      <a16:colId xmlns:a16="http://schemas.microsoft.com/office/drawing/2014/main" val="90814928"/>
                    </a:ext>
                  </a:extLst>
                </a:gridCol>
                <a:gridCol w="2020388">
                  <a:extLst>
                    <a:ext uri="{9D8B030D-6E8A-4147-A177-3AD203B41FA5}">
                      <a16:colId xmlns:a16="http://schemas.microsoft.com/office/drawing/2014/main" val="1554809050"/>
                    </a:ext>
                  </a:extLst>
                </a:gridCol>
                <a:gridCol w="2220685">
                  <a:extLst>
                    <a:ext uri="{9D8B030D-6E8A-4147-A177-3AD203B41FA5}">
                      <a16:colId xmlns:a16="http://schemas.microsoft.com/office/drawing/2014/main" val="1824042067"/>
                    </a:ext>
                  </a:extLst>
                </a:gridCol>
              </a:tblGrid>
              <a:tr h="813762">
                <a:tc>
                  <a:txBody>
                    <a:bodyPr/>
                    <a:lstStyle/>
                    <a:p>
                      <a:pPr algn="ctr"/>
                      <a:r>
                        <a:rPr lang="en-IN" sz="2000" dirty="0" smtClean="0"/>
                        <a:t>YEAR</a:t>
                      </a:r>
                      <a:endParaRPr lang="en-IN" sz="2000" dirty="0"/>
                    </a:p>
                  </a:txBody>
                  <a:tcPr/>
                </a:tc>
                <a:tc>
                  <a:txBody>
                    <a:bodyPr/>
                    <a:lstStyle/>
                    <a:p>
                      <a:pPr algn="ctr"/>
                      <a:r>
                        <a:rPr lang="en-IN" sz="2000" dirty="0" smtClean="0"/>
                        <a:t>AUTHOR NAME</a:t>
                      </a:r>
                      <a:endParaRPr lang="en-IN" sz="2000" dirty="0"/>
                    </a:p>
                  </a:txBody>
                  <a:tcPr/>
                </a:tc>
                <a:tc>
                  <a:txBody>
                    <a:bodyPr/>
                    <a:lstStyle/>
                    <a:p>
                      <a:pPr algn="ctr"/>
                      <a:r>
                        <a:rPr lang="en-IN" sz="2000" dirty="0" smtClean="0"/>
                        <a:t>PAPER DETAILS</a:t>
                      </a:r>
                      <a:endParaRPr lang="en-IN" sz="2000" dirty="0"/>
                    </a:p>
                  </a:txBody>
                  <a:tcPr/>
                </a:tc>
                <a:tc>
                  <a:txBody>
                    <a:bodyPr/>
                    <a:lstStyle/>
                    <a:p>
                      <a:pPr algn="ctr"/>
                      <a:r>
                        <a:rPr lang="en-IN" sz="2000" dirty="0" smtClean="0"/>
                        <a:t>METHODOLOGY</a:t>
                      </a:r>
                      <a:endParaRPr lang="en-IN" sz="2000" dirty="0"/>
                    </a:p>
                  </a:txBody>
                  <a:tcPr/>
                </a:tc>
                <a:tc>
                  <a:txBody>
                    <a:bodyPr/>
                    <a:lstStyle/>
                    <a:p>
                      <a:pPr algn="ctr"/>
                      <a:r>
                        <a:rPr lang="en-IN" sz="2000" dirty="0" smtClean="0"/>
                        <a:t>MERITS</a:t>
                      </a:r>
                      <a:endParaRPr lang="en-IN" sz="2000" dirty="0"/>
                    </a:p>
                  </a:txBody>
                  <a:tcPr/>
                </a:tc>
                <a:tc>
                  <a:txBody>
                    <a:bodyPr/>
                    <a:lstStyle/>
                    <a:p>
                      <a:pPr algn="ctr"/>
                      <a:r>
                        <a:rPr lang="en-IN" sz="2000" dirty="0" smtClean="0"/>
                        <a:t>DEMERITS</a:t>
                      </a:r>
                    </a:p>
                  </a:txBody>
                  <a:tcPr/>
                </a:tc>
                <a:extLst>
                  <a:ext uri="{0D108BD9-81ED-4DB2-BD59-A6C34878D82A}">
                    <a16:rowId xmlns:a16="http://schemas.microsoft.com/office/drawing/2014/main" val="310974631"/>
                  </a:ext>
                </a:extLst>
              </a:tr>
              <a:tr h="3998048">
                <a:tc>
                  <a:txBody>
                    <a:bodyPr/>
                    <a:lstStyle/>
                    <a:p>
                      <a:r>
                        <a:rPr lang="en-IN" sz="2000" dirty="0" smtClean="0"/>
                        <a:t>2017</a:t>
                      </a:r>
                      <a:endParaRPr lang="en-IN" sz="2000" dirty="0"/>
                    </a:p>
                  </a:txBody>
                  <a:tcPr/>
                </a:tc>
                <a:tc>
                  <a:txBody>
                    <a:bodyPr/>
                    <a:lstStyle/>
                    <a:p>
                      <a:r>
                        <a:rPr lang="en-IN" sz="2000" dirty="0" smtClean="0"/>
                        <a:t>Hoang </a:t>
                      </a:r>
                      <a:r>
                        <a:rPr lang="en-IN" sz="2000" dirty="0" err="1" smtClean="0"/>
                        <a:t>Giang</a:t>
                      </a:r>
                      <a:r>
                        <a:rPr lang="en-IN" sz="2000" dirty="0" smtClean="0"/>
                        <a:t> Do, Wee </a:t>
                      </a:r>
                      <a:r>
                        <a:rPr lang="en-IN" sz="2000" dirty="0" err="1" smtClean="0"/>
                        <a:t>Keong</a:t>
                      </a:r>
                      <a:r>
                        <a:rPr lang="en-IN" sz="2000" dirty="0" smtClean="0"/>
                        <a:t> Ng</a:t>
                      </a:r>
                      <a:endParaRPr lang="en-IN" sz="2000" dirty="0"/>
                    </a:p>
                  </a:txBody>
                  <a:tcPr/>
                </a:tc>
                <a:tc>
                  <a:txBody>
                    <a:bodyPr/>
                    <a:lstStyle/>
                    <a:p>
                      <a:r>
                        <a:rPr lang="en-US" sz="2000" dirty="0" smtClean="0"/>
                        <a:t>TITLE: </a:t>
                      </a:r>
                      <a:r>
                        <a:rPr lang="en-US" sz="2000" dirty="0" err="1" smtClean="0"/>
                        <a:t>Blockchain</a:t>
                      </a:r>
                      <a:r>
                        <a:rPr lang="en-US" sz="2000" dirty="0" smtClean="0"/>
                        <a:t>-based System for Secure Data Storage with Private Keyword Search</a:t>
                      </a:r>
                    </a:p>
                    <a:p>
                      <a:pPr marL="0" marR="0" lvl="0" indent="0" algn="l" defTabSz="1219170" rtl="0" eaLnBrk="1" fontAlgn="auto" latinLnBrk="0" hangingPunct="1">
                        <a:lnSpc>
                          <a:spcPct val="100000"/>
                        </a:lnSpc>
                        <a:spcBef>
                          <a:spcPts val="0"/>
                        </a:spcBef>
                        <a:spcAft>
                          <a:spcPts val="0"/>
                        </a:spcAft>
                        <a:buClrTx/>
                        <a:buSzTx/>
                        <a:buFontTx/>
                        <a:buNone/>
                        <a:tabLst/>
                        <a:defRPr/>
                      </a:pPr>
                      <a:r>
                        <a:rPr lang="en-IN" sz="2000" b="0" i="0" kern="1200" dirty="0" smtClean="0">
                          <a:solidFill>
                            <a:schemeClr val="dk1"/>
                          </a:solidFill>
                          <a:effectLst/>
                          <a:latin typeface="+mn-lt"/>
                          <a:ea typeface="+mn-ea"/>
                          <a:cs typeface="+mn-cs"/>
                        </a:rPr>
                        <a:t>CONFERENCE</a:t>
                      </a:r>
                      <a:r>
                        <a:rPr lang="en-US" sz="2000" dirty="0" smtClean="0"/>
                        <a:t>: IEEE</a:t>
                      </a:r>
                      <a:endParaRPr lang="en-IN" sz="2000" dirty="0"/>
                    </a:p>
                  </a:txBody>
                  <a:tcPr/>
                </a:tc>
                <a:tc>
                  <a:txBody>
                    <a:bodyPr/>
                    <a:lstStyle/>
                    <a:p>
                      <a:r>
                        <a:rPr lang="en-US" sz="2000" dirty="0" smtClean="0"/>
                        <a:t>This system makes use of </a:t>
                      </a:r>
                      <a:r>
                        <a:rPr lang="en-US" sz="2000" dirty="0" err="1" smtClean="0"/>
                        <a:t>blockchain</a:t>
                      </a:r>
                      <a:r>
                        <a:rPr lang="en-US" sz="2000" dirty="0" smtClean="0"/>
                        <a:t> technology – RSA Algorithm</a:t>
                      </a:r>
                      <a:r>
                        <a:rPr lang="en-US" sz="2000" baseline="0" dirty="0" smtClean="0"/>
                        <a:t> </a:t>
                      </a:r>
                      <a:r>
                        <a:rPr lang="en-US" sz="2000" dirty="0" smtClean="0"/>
                        <a:t>to enforce the data integrity via proof-of-</a:t>
                      </a:r>
                      <a:r>
                        <a:rPr lang="en-US" sz="2000" dirty="0" err="1" smtClean="0"/>
                        <a:t>retrievability</a:t>
                      </a:r>
                      <a:r>
                        <a:rPr lang="en-US" sz="2000" dirty="0" smtClean="0"/>
                        <a:t> scheme.</a:t>
                      </a:r>
                      <a:endParaRPr lang="en-IN" sz="2000" dirty="0"/>
                    </a:p>
                  </a:txBody>
                  <a:tcPr/>
                </a:tc>
                <a:tc>
                  <a:txBody>
                    <a:bodyPr/>
                    <a:lstStyle/>
                    <a:p>
                      <a:r>
                        <a:rPr lang="en-US" sz="2000" dirty="0" smtClean="0"/>
                        <a:t>This system allows the client to upload their data in encrypted form, distributes the data content to cloud nodes and ensures data availability using cryptographic techniques. </a:t>
                      </a:r>
                      <a:endParaRPr lang="en-IN" sz="2000" dirty="0"/>
                    </a:p>
                  </a:txBody>
                  <a:tcPr/>
                </a:tc>
                <a:tc>
                  <a:txBody>
                    <a:bodyPr/>
                    <a:lstStyle/>
                    <a:p>
                      <a:r>
                        <a:rPr lang="en-IN" sz="2000" dirty="0" smtClean="0"/>
                        <a:t>The encrypted dataset which is having a complex private keyword is difficult to search.</a:t>
                      </a:r>
                      <a:endParaRPr lang="en-IN" sz="2000" dirty="0"/>
                    </a:p>
                  </a:txBody>
                  <a:tcPr/>
                </a:tc>
                <a:extLst>
                  <a:ext uri="{0D108BD9-81ED-4DB2-BD59-A6C34878D82A}">
                    <a16:rowId xmlns:a16="http://schemas.microsoft.com/office/drawing/2014/main" val="2200472904"/>
                  </a:ext>
                </a:extLst>
              </a:tr>
            </a:tbl>
          </a:graphicData>
        </a:graphic>
      </p:graphicFrame>
    </p:spTree>
    <p:extLst>
      <p:ext uri="{BB962C8B-B14F-4D97-AF65-F5344CB8AC3E}">
        <p14:creationId xmlns:p14="http://schemas.microsoft.com/office/powerpoint/2010/main" val="31530311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75524112"/>
              </p:ext>
            </p:extLst>
          </p:nvPr>
        </p:nvGraphicFramePr>
        <p:xfrm>
          <a:off x="324046" y="1641241"/>
          <a:ext cx="11502194" cy="5038233"/>
        </p:xfrm>
        <a:graphic>
          <a:graphicData uri="http://schemas.openxmlformats.org/drawingml/2006/table">
            <a:tbl>
              <a:tblPr firstRow="1" bandRow="1">
                <a:tableStyleId>{D7AC3CCA-C797-4891-BE02-D94E43425B78}</a:tableStyleId>
              </a:tblPr>
              <a:tblGrid>
                <a:gridCol w="781943">
                  <a:extLst>
                    <a:ext uri="{9D8B030D-6E8A-4147-A177-3AD203B41FA5}">
                      <a16:colId xmlns:a16="http://schemas.microsoft.com/office/drawing/2014/main" val="2696181403"/>
                    </a:ext>
                  </a:extLst>
                </a:gridCol>
                <a:gridCol w="1741714">
                  <a:extLst>
                    <a:ext uri="{9D8B030D-6E8A-4147-A177-3AD203B41FA5}">
                      <a16:colId xmlns:a16="http://schemas.microsoft.com/office/drawing/2014/main" val="985496085"/>
                    </a:ext>
                  </a:extLst>
                </a:gridCol>
                <a:gridCol w="2220686">
                  <a:extLst>
                    <a:ext uri="{9D8B030D-6E8A-4147-A177-3AD203B41FA5}">
                      <a16:colId xmlns:a16="http://schemas.microsoft.com/office/drawing/2014/main" val="1455855748"/>
                    </a:ext>
                  </a:extLst>
                </a:gridCol>
                <a:gridCol w="3410672">
                  <a:extLst>
                    <a:ext uri="{9D8B030D-6E8A-4147-A177-3AD203B41FA5}">
                      <a16:colId xmlns:a16="http://schemas.microsoft.com/office/drawing/2014/main" val="90814928"/>
                    </a:ext>
                  </a:extLst>
                </a:gridCol>
                <a:gridCol w="1399231">
                  <a:extLst>
                    <a:ext uri="{9D8B030D-6E8A-4147-A177-3AD203B41FA5}">
                      <a16:colId xmlns:a16="http://schemas.microsoft.com/office/drawing/2014/main" val="1554809050"/>
                    </a:ext>
                  </a:extLst>
                </a:gridCol>
                <a:gridCol w="1947948">
                  <a:extLst>
                    <a:ext uri="{9D8B030D-6E8A-4147-A177-3AD203B41FA5}">
                      <a16:colId xmlns:a16="http://schemas.microsoft.com/office/drawing/2014/main" val="1824042067"/>
                    </a:ext>
                  </a:extLst>
                </a:gridCol>
              </a:tblGrid>
              <a:tr h="797378">
                <a:tc>
                  <a:txBody>
                    <a:bodyPr/>
                    <a:lstStyle/>
                    <a:p>
                      <a:pPr algn="ctr"/>
                      <a:r>
                        <a:rPr lang="en-IN" sz="2000" dirty="0" smtClean="0"/>
                        <a:t>YEAR</a:t>
                      </a:r>
                      <a:endParaRPr lang="en-IN" sz="2000" dirty="0"/>
                    </a:p>
                  </a:txBody>
                  <a:tcPr/>
                </a:tc>
                <a:tc>
                  <a:txBody>
                    <a:bodyPr/>
                    <a:lstStyle/>
                    <a:p>
                      <a:pPr algn="ctr"/>
                      <a:r>
                        <a:rPr lang="en-IN" sz="2000" dirty="0" smtClean="0"/>
                        <a:t>AUTHOR NAME</a:t>
                      </a:r>
                      <a:endParaRPr lang="en-IN" sz="2000" dirty="0"/>
                    </a:p>
                  </a:txBody>
                  <a:tcPr/>
                </a:tc>
                <a:tc>
                  <a:txBody>
                    <a:bodyPr/>
                    <a:lstStyle/>
                    <a:p>
                      <a:pPr algn="ctr"/>
                      <a:r>
                        <a:rPr lang="en-IN" sz="2000" dirty="0" smtClean="0"/>
                        <a:t>PAPER DETAILS</a:t>
                      </a:r>
                      <a:endParaRPr lang="en-IN" sz="2000" dirty="0"/>
                    </a:p>
                  </a:txBody>
                  <a:tcPr/>
                </a:tc>
                <a:tc>
                  <a:txBody>
                    <a:bodyPr/>
                    <a:lstStyle/>
                    <a:p>
                      <a:pPr algn="ctr"/>
                      <a:r>
                        <a:rPr lang="en-IN" sz="2000" dirty="0" smtClean="0"/>
                        <a:t>METHODOLOGY</a:t>
                      </a:r>
                      <a:endParaRPr lang="en-IN" sz="2000" dirty="0"/>
                    </a:p>
                  </a:txBody>
                  <a:tcPr/>
                </a:tc>
                <a:tc>
                  <a:txBody>
                    <a:bodyPr/>
                    <a:lstStyle/>
                    <a:p>
                      <a:pPr algn="ctr"/>
                      <a:r>
                        <a:rPr lang="en-IN" sz="2000" dirty="0" smtClean="0"/>
                        <a:t>MERITS</a:t>
                      </a:r>
                      <a:endParaRPr lang="en-IN" sz="2000" dirty="0"/>
                    </a:p>
                  </a:txBody>
                  <a:tcPr/>
                </a:tc>
                <a:tc>
                  <a:txBody>
                    <a:bodyPr/>
                    <a:lstStyle/>
                    <a:p>
                      <a:pPr algn="ctr"/>
                      <a:r>
                        <a:rPr lang="en-IN" sz="2000" dirty="0" smtClean="0"/>
                        <a:t>DEMERITS</a:t>
                      </a:r>
                    </a:p>
                  </a:txBody>
                  <a:tcPr/>
                </a:tc>
                <a:extLst>
                  <a:ext uri="{0D108BD9-81ED-4DB2-BD59-A6C34878D82A}">
                    <a16:rowId xmlns:a16="http://schemas.microsoft.com/office/drawing/2014/main" val="310974631"/>
                  </a:ext>
                </a:extLst>
              </a:tr>
              <a:tr h="4240855">
                <a:tc>
                  <a:txBody>
                    <a:bodyPr/>
                    <a:lstStyle/>
                    <a:p>
                      <a:r>
                        <a:rPr lang="en-IN" sz="2000" dirty="0" smtClean="0"/>
                        <a:t>2010</a:t>
                      </a:r>
                      <a:endParaRPr lang="en-IN" sz="2000" dirty="0"/>
                    </a:p>
                  </a:txBody>
                  <a:tcPr/>
                </a:tc>
                <a:tc>
                  <a:txBody>
                    <a:bodyPr/>
                    <a:lstStyle/>
                    <a:p>
                      <a:pPr algn="l"/>
                      <a:r>
                        <a:rPr lang="en-IN" sz="2000" dirty="0" smtClean="0"/>
                        <a:t>Marlene </a:t>
                      </a:r>
                      <a:r>
                        <a:rPr lang="en-IN" sz="2000" dirty="0" err="1" smtClean="0"/>
                        <a:t>Goncalves</a:t>
                      </a:r>
                      <a:r>
                        <a:rPr lang="en-IN" sz="2000" dirty="0" smtClean="0"/>
                        <a:t>, Graciela </a:t>
                      </a:r>
                      <a:r>
                        <a:rPr lang="en-IN" sz="2000" dirty="0" err="1" smtClean="0"/>
                        <a:t>Perera</a:t>
                      </a:r>
                      <a:r>
                        <a:rPr lang="en-IN" sz="2000" dirty="0" smtClean="0"/>
                        <a:t> and Stephen </a:t>
                      </a:r>
                      <a:r>
                        <a:rPr lang="en-IN" sz="2000" dirty="0" err="1" smtClean="0"/>
                        <a:t>Rodabaugh</a:t>
                      </a:r>
                      <a:endParaRPr lang="en-IN" sz="20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000" b="0" i="0" kern="1200" dirty="0" smtClean="0">
                          <a:solidFill>
                            <a:schemeClr val="dk1"/>
                          </a:solidFill>
                          <a:effectLst/>
                          <a:latin typeface="+mn-lt"/>
                          <a:ea typeface="+mn-ea"/>
                          <a:cs typeface="+mn-cs"/>
                        </a:rPr>
                        <a:t>TITLE: Detecting illegal file sharing in Peer-to-Peer networks using fuzzy queries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2000" b="0" i="0" kern="1200" dirty="0" smtClean="0">
                          <a:solidFill>
                            <a:schemeClr val="dk1"/>
                          </a:solidFill>
                          <a:effectLst/>
                          <a:latin typeface="+mn-lt"/>
                          <a:ea typeface="+mn-ea"/>
                          <a:cs typeface="+mn-cs"/>
                        </a:rPr>
                        <a:t>CONFERENCE</a:t>
                      </a:r>
                      <a:r>
                        <a:rPr lang="en-US" sz="2000" dirty="0" smtClean="0"/>
                        <a:t>: IEEE</a:t>
                      </a:r>
                      <a:endParaRPr lang="en-IN" sz="2000" dirty="0"/>
                    </a:p>
                  </a:txBody>
                  <a:tcPr/>
                </a:tc>
                <a:tc>
                  <a:txBody>
                    <a:bodyPr/>
                    <a:lstStyle/>
                    <a:p>
                      <a:pPr algn="l"/>
                      <a:r>
                        <a:rPr lang="en-US" sz="2000" dirty="0" smtClean="0"/>
                        <a:t>This paper has presented an architecture that enriches the process of detecting illegal sharing files in P2P networks using fuzzy queries. Fuzzy queries are useful to express user’s criteria that allow identifying and discriminating suspicious hosts, answers are discriminated by the membership </a:t>
                      </a:r>
                      <a:r>
                        <a:rPr lang="en-US" sz="2000" dirty="0" smtClean="0"/>
                        <a:t>function.</a:t>
                      </a:r>
                      <a:endParaRPr lang="en-IN" sz="2000" dirty="0"/>
                    </a:p>
                  </a:txBody>
                  <a:tcPr/>
                </a:tc>
                <a:tc>
                  <a:txBody>
                    <a:bodyPr/>
                    <a:lstStyle/>
                    <a:p>
                      <a:r>
                        <a:rPr lang="en-US" sz="2000" dirty="0" smtClean="0"/>
                        <a:t>To detect possible sources of illegal file </a:t>
                      </a:r>
                      <a:r>
                        <a:rPr lang="en-US" sz="2000" dirty="0" smtClean="0"/>
                        <a:t>sharing.</a:t>
                      </a:r>
                      <a:endParaRPr lang="en-IN" sz="2000" dirty="0"/>
                    </a:p>
                  </a:txBody>
                  <a:tcPr/>
                </a:tc>
                <a:tc>
                  <a:txBody>
                    <a:bodyPr/>
                    <a:lstStyle/>
                    <a:p>
                      <a:r>
                        <a:rPr lang="en-IN" sz="2000" dirty="0" smtClean="0"/>
                        <a:t>If the fuzzy queries are complex</a:t>
                      </a:r>
                      <a:r>
                        <a:rPr lang="en-IN" sz="2000" baseline="0" dirty="0" smtClean="0"/>
                        <a:t> then it is difficult to rewrite using </a:t>
                      </a:r>
                      <a:r>
                        <a:rPr lang="en-IN" sz="2000" baseline="0" dirty="0" err="1" smtClean="0"/>
                        <a:t>reformulator</a:t>
                      </a:r>
                      <a:r>
                        <a:rPr lang="en-IN" sz="2000" baseline="0" dirty="0" smtClean="0"/>
                        <a:t>.</a:t>
                      </a:r>
                      <a:endParaRPr lang="en-IN" sz="2000" dirty="0"/>
                    </a:p>
                  </a:txBody>
                  <a:tcPr/>
                </a:tc>
                <a:extLst>
                  <a:ext uri="{0D108BD9-81ED-4DB2-BD59-A6C34878D82A}">
                    <a16:rowId xmlns:a16="http://schemas.microsoft.com/office/drawing/2014/main" val="2200472904"/>
                  </a:ext>
                </a:extLst>
              </a:tr>
            </a:tbl>
          </a:graphicData>
        </a:graphic>
      </p:graphicFrame>
    </p:spTree>
    <p:extLst>
      <p:ext uri="{BB962C8B-B14F-4D97-AF65-F5344CB8AC3E}">
        <p14:creationId xmlns:p14="http://schemas.microsoft.com/office/powerpoint/2010/main" val="25084640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bg1"/>
                </a:solidFill>
              </a:rPr>
              <a:t>PROBLEM STATEMENT:</a:t>
            </a:r>
            <a:endParaRPr lang="en-IN" dirty="0"/>
          </a:p>
        </p:txBody>
      </p:sp>
      <p:sp>
        <p:nvSpPr>
          <p:cNvPr id="3" name="Content Placeholder 2"/>
          <p:cNvSpPr>
            <a:spLocks noGrp="1"/>
          </p:cNvSpPr>
          <p:nvPr>
            <p:ph idx="1"/>
          </p:nvPr>
        </p:nvSpPr>
        <p:spPr>
          <a:xfrm>
            <a:off x="618285" y="1872343"/>
            <a:ext cx="10994760" cy="4498957"/>
          </a:xfrm>
        </p:spPr>
        <p:txBody>
          <a:bodyPr>
            <a:normAutofit/>
          </a:bodyPr>
          <a:lstStyle/>
          <a:p>
            <a:pPr marL="0" indent="0" algn="just">
              <a:buNone/>
            </a:pPr>
            <a:r>
              <a:rPr lang="en-US" sz="2400" dirty="0" smtClean="0"/>
              <a:t>      In </a:t>
            </a:r>
            <a:r>
              <a:rPr lang="en-US" sz="2400" dirty="0"/>
              <a:t>this project, we examine how the data source is managed throughout the </a:t>
            </a:r>
            <a:r>
              <a:rPr lang="en-US" sz="2400" dirty="0" smtClean="0"/>
              <a:t>organization</a:t>
            </a:r>
            <a:r>
              <a:rPr lang="en-US" sz="2400" dirty="0"/>
              <a:t>. </a:t>
            </a:r>
            <a:r>
              <a:rPr lang="en-US" sz="2400" dirty="0" smtClean="0"/>
              <a:t>The </a:t>
            </a:r>
            <a:r>
              <a:rPr lang="en-US" sz="2400" dirty="0"/>
              <a:t>main objective of this project is to ensure the safety measures against the security </a:t>
            </a:r>
            <a:r>
              <a:rPr lang="en-US" sz="2400" dirty="0" smtClean="0"/>
              <a:t>breach. Technology </a:t>
            </a:r>
            <a:r>
              <a:rPr lang="en-US" sz="2400" dirty="0"/>
              <a:t>developments have generated enormous amounts of data, including sensitive and personal </a:t>
            </a:r>
            <a:r>
              <a:rPr lang="en-US" sz="2400" dirty="0" smtClean="0"/>
              <a:t>information. </a:t>
            </a:r>
            <a:r>
              <a:rPr lang="en-IN" sz="2400" dirty="0"/>
              <a:t>These days, there are many security issues, including difficulties with access control, scalability, virtualization, privacy, and massive data </a:t>
            </a:r>
            <a:r>
              <a:rPr lang="en-IN" sz="2400" dirty="0" smtClean="0"/>
              <a:t>processing. One </a:t>
            </a:r>
            <a:r>
              <a:rPr lang="en-IN" sz="2400" dirty="0"/>
              <a:t>of the most popular </a:t>
            </a:r>
            <a:r>
              <a:rPr lang="en-IN" sz="2400" dirty="0" smtClean="0"/>
              <a:t>technology for data security </a:t>
            </a:r>
            <a:r>
              <a:rPr lang="en-IN" sz="2400" dirty="0"/>
              <a:t>is </a:t>
            </a:r>
            <a:r>
              <a:rPr lang="en-IN" sz="2400" dirty="0" err="1" smtClean="0"/>
              <a:t>blockchain</a:t>
            </a:r>
            <a:r>
              <a:rPr lang="en-IN" sz="2400" dirty="0" smtClean="0"/>
              <a:t>. </a:t>
            </a:r>
            <a:r>
              <a:rPr lang="en-US" sz="2400" dirty="0" smtClean="0"/>
              <a:t>The </a:t>
            </a:r>
            <a:r>
              <a:rPr lang="en-US" sz="2400" dirty="0"/>
              <a:t>sensitive files are first converted to fixed-sized blocks of data that are then encrypted using modified AES and SHA-256, taking into account the instance of a company or organization. </a:t>
            </a:r>
            <a:r>
              <a:rPr lang="en-US" sz="2400" dirty="0" smtClean="0"/>
              <a:t>IP </a:t>
            </a:r>
            <a:r>
              <a:rPr lang="en-US" sz="2400" dirty="0"/>
              <a:t>addresses are </a:t>
            </a:r>
            <a:r>
              <a:rPr lang="en-US" sz="2400" dirty="0" smtClean="0"/>
              <a:t>utilized </a:t>
            </a:r>
            <a:r>
              <a:rPr lang="en-US" sz="2400" dirty="0"/>
              <a:t>in such a way that they are checked for each action.</a:t>
            </a:r>
            <a:endParaRPr lang="en-IN" sz="2400" dirty="0"/>
          </a:p>
        </p:txBody>
      </p:sp>
    </p:spTree>
    <p:extLst>
      <p:ext uri="{BB962C8B-B14F-4D97-AF65-F5344CB8AC3E}">
        <p14:creationId xmlns:p14="http://schemas.microsoft.com/office/powerpoint/2010/main" val="3262872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bg1"/>
                </a:solidFill>
                <a:effectLst/>
              </a:rPr>
              <a:t>MODULES:</a:t>
            </a:r>
            <a:endParaRPr lang="en-IN" dirty="0"/>
          </a:p>
        </p:txBody>
      </p:sp>
      <p:sp>
        <p:nvSpPr>
          <p:cNvPr id="3" name="Content Placeholder 2"/>
          <p:cNvSpPr>
            <a:spLocks noGrp="1"/>
          </p:cNvSpPr>
          <p:nvPr>
            <p:ph idx="1"/>
          </p:nvPr>
        </p:nvSpPr>
        <p:spPr>
          <a:xfrm>
            <a:off x="809874" y="1580465"/>
            <a:ext cx="4641692" cy="4886629"/>
          </a:xfrm>
        </p:spPr>
        <p:txBody>
          <a:bodyPr/>
          <a:lstStyle/>
          <a:p>
            <a:pPr lvl="0">
              <a:buFont typeface="Wingdings" panose="05000000000000000000" pitchFamily="2" charset="2"/>
              <a:buChar char="Ø"/>
            </a:pPr>
            <a:r>
              <a:rPr lang="en-US" sz="2800" dirty="0" smtClean="0"/>
              <a:t>Login</a:t>
            </a:r>
            <a:endParaRPr lang="en-IN" sz="2800" dirty="0" smtClean="0"/>
          </a:p>
          <a:p>
            <a:pPr lvl="0">
              <a:buFont typeface="Wingdings" panose="05000000000000000000" pitchFamily="2" charset="2"/>
              <a:buChar char="Ø"/>
            </a:pPr>
            <a:r>
              <a:rPr lang="en-US" sz="2800" dirty="0" smtClean="0"/>
              <a:t>Add File </a:t>
            </a:r>
            <a:endParaRPr lang="en-IN" sz="2800" dirty="0" smtClean="0"/>
          </a:p>
          <a:p>
            <a:pPr lvl="0">
              <a:buFont typeface="Wingdings" panose="05000000000000000000" pitchFamily="2" charset="2"/>
              <a:buChar char="Ø"/>
            </a:pPr>
            <a:r>
              <a:rPr lang="en-US" sz="2800" dirty="0" smtClean="0"/>
              <a:t>View</a:t>
            </a:r>
            <a:endParaRPr lang="en-IN" sz="2800" dirty="0" smtClean="0"/>
          </a:p>
          <a:p>
            <a:pPr lvl="0">
              <a:buFont typeface="Wingdings" panose="05000000000000000000" pitchFamily="2" charset="2"/>
              <a:buChar char="Ø"/>
            </a:pPr>
            <a:r>
              <a:rPr lang="en-US" sz="2800" dirty="0" smtClean="0"/>
              <a:t>Request</a:t>
            </a:r>
            <a:endParaRPr lang="en-IN" sz="2800" dirty="0" smtClean="0"/>
          </a:p>
          <a:p>
            <a:pPr lvl="0">
              <a:buFont typeface="Wingdings" panose="05000000000000000000" pitchFamily="2" charset="2"/>
              <a:buChar char="Ø"/>
            </a:pPr>
            <a:r>
              <a:rPr lang="en-US" sz="2800" dirty="0" smtClean="0"/>
              <a:t>Response</a:t>
            </a:r>
            <a:endParaRPr lang="en-IN" sz="2800" dirty="0" smtClean="0"/>
          </a:p>
          <a:p>
            <a:pPr lvl="0">
              <a:buFont typeface="Wingdings" panose="05000000000000000000" pitchFamily="2" charset="2"/>
              <a:buChar char="Ø"/>
            </a:pPr>
            <a:r>
              <a:rPr lang="en-US" sz="2800" dirty="0" smtClean="0"/>
              <a:t>Download</a:t>
            </a:r>
            <a:endParaRPr lang="en-IN" sz="2800" dirty="0" smtClean="0"/>
          </a:p>
          <a:p>
            <a:endParaRPr lang="en-IN" dirty="0"/>
          </a:p>
        </p:txBody>
      </p:sp>
    </p:spTree>
    <p:extLst>
      <p:ext uri="{BB962C8B-B14F-4D97-AF65-F5344CB8AC3E}">
        <p14:creationId xmlns:p14="http://schemas.microsoft.com/office/powerpoint/2010/main" val="21603927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1"/>
                </a:solidFill>
                <a:effectLst/>
              </a:rPr>
              <a:t>MODULE DESCRIPTION:</a:t>
            </a:r>
            <a:endParaRPr lang="en-IN" dirty="0"/>
          </a:p>
        </p:txBody>
      </p:sp>
      <p:sp>
        <p:nvSpPr>
          <p:cNvPr id="3" name="Content Placeholder 2"/>
          <p:cNvSpPr>
            <a:spLocks noGrp="1"/>
          </p:cNvSpPr>
          <p:nvPr>
            <p:ph idx="1"/>
          </p:nvPr>
        </p:nvSpPr>
        <p:spPr>
          <a:xfrm>
            <a:off x="666296" y="1619654"/>
            <a:ext cx="10994760" cy="5238346"/>
          </a:xfrm>
        </p:spPr>
        <p:txBody>
          <a:bodyPr>
            <a:noAutofit/>
          </a:bodyPr>
          <a:lstStyle/>
          <a:p>
            <a:pPr algn="just">
              <a:buFont typeface="Wingdings" panose="05000000000000000000" pitchFamily="2" charset="2"/>
              <a:buChar char="Ø"/>
            </a:pPr>
            <a:r>
              <a:rPr lang="en-US" sz="2400" b="1" u="sng" dirty="0"/>
              <a:t>LOGIN</a:t>
            </a:r>
            <a:r>
              <a:rPr lang="en-US" sz="2400" b="1" dirty="0"/>
              <a:t>: </a:t>
            </a:r>
            <a:endParaRPr lang="en-IN" sz="2400" dirty="0"/>
          </a:p>
          <a:p>
            <a:pPr marL="0" indent="0" algn="just">
              <a:buNone/>
            </a:pPr>
            <a:r>
              <a:rPr lang="en-IN" sz="2400" dirty="0"/>
              <a:t> </a:t>
            </a:r>
            <a:r>
              <a:rPr lang="en-IN" sz="2400" dirty="0" smtClean="0"/>
              <a:t>        </a:t>
            </a:r>
            <a:r>
              <a:rPr lang="en-US" sz="2400" dirty="0" smtClean="0"/>
              <a:t>  </a:t>
            </a:r>
            <a:r>
              <a:rPr lang="en-US" sz="2400" dirty="0"/>
              <a:t>This module gives the way to enter into main page after login with valid input such as </a:t>
            </a:r>
            <a:r>
              <a:rPr lang="en-US" sz="2400" dirty="0" smtClean="0"/>
              <a:t> </a:t>
            </a:r>
            <a:r>
              <a:rPr lang="en-US" sz="2400" dirty="0"/>
              <a:t>or email id and password</a:t>
            </a:r>
            <a:r>
              <a:rPr lang="en-US" sz="2400" dirty="0" smtClean="0"/>
              <a:t>.</a:t>
            </a:r>
            <a:endParaRPr lang="en-IN" sz="2400" dirty="0"/>
          </a:p>
          <a:p>
            <a:pPr algn="just">
              <a:buFont typeface="Wingdings" panose="05000000000000000000" pitchFamily="2" charset="2"/>
              <a:buChar char="Ø"/>
            </a:pPr>
            <a:r>
              <a:rPr lang="en-US" sz="2400" b="1" u="sng" dirty="0"/>
              <a:t>ADD FILE</a:t>
            </a:r>
            <a:r>
              <a:rPr lang="en-US" sz="2400" b="1" dirty="0"/>
              <a:t>: </a:t>
            </a:r>
            <a:endParaRPr lang="en-IN" sz="2400" dirty="0"/>
          </a:p>
          <a:p>
            <a:pPr marL="0" indent="0" algn="just">
              <a:buNone/>
            </a:pPr>
            <a:r>
              <a:rPr lang="en-US" sz="2400" dirty="0" smtClean="0"/>
              <a:t>          This </a:t>
            </a:r>
            <a:r>
              <a:rPr lang="en-US" sz="2400" dirty="0"/>
              <a:t>module helps the manager and staff to add the file or document to the database, which can be viewed by the user.</a:t>
            </a:r>
            <a:endParaRPr lang="en-IN" sz="2400" dirty="0"/>
          </a:p>
          <a:p>
            <a:pPr algn="just">
              <a:buFont typeface="Wingdings" panose="05000000000000000000" pitchFamily="2" charset="2"/>
              <a:buChar char="Ø"/>
            </a:pPr>
            <a:r>
              <a:rPr lang="en-US" sz="2400" b="1" u="sng" dirty="0" smtClean="0"/>
              <a:t>VIEW</a:t>
            </a:r>
            <a:r>
              <a:rPr lang="en-US" sz="2400" b="1" dirty="0"/>
              <a:t>: </a:t>
            </a:r>
            <a:endParaRPr lang="en-IN" sz="2400" dirty="0"/>
          </a:p>
          <a:p>
            <a:pPr marL="0" indent="0" algn="just">
              <a:buNone/>
            </a:pPr>
            <a:r>
              <a:rPr lang="en-US" sz="2400" dirty="0" smtClean="0"/>
              <a:t>          This </a:t>
            </a:r>
            <a:r>
              <a:rPr lang="en-US" sz="2400" dirty="0"/>
              <a:t>module helps the user to view the file. But the staff cannot open the file until they get response for the request to open it. The file uploaded by the staff can be viewed and opened by the manager of the organization</a:t>
            </a:r>
            <a:r>
              <a:rPr lang="en-US" sz="2400" dirty="0" smtClean="0"/>
              <a:t>.</a:t>
            </a:r>
          </a:p>
        </p:txBody>
      </p:sp>
    </p:spTree>
    <p:extLst>
      <p:ext uri="{BB962C8B-B14F-4D97-AF65-F5344CB8AC3E}">
        <p14:creationId xmlns:p14="http://schemas.microsoft.com/office/powerpoint/2010/main" val="820148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285" y="1397585"/>
            <a:ext cx="11086036" cy="5308015"/>
          </a:xfrm>
        </p:spPr>
        <p:txBody>
          <a:bodyPr>
            <a:normAutofit fontScale="92500"/>
          </a:bodyPr>
          <a:lstStyle/>
          <a:p>
            <a:pPr>
              <a:buFont typeface="Wingdings" panose="05000000000000000000" pitchFamily="2" charset="2"/>
              <a:buChar char="Ø"/>
            </a:pPr>
            <a:r>
              <a:rPr lang="en-US" sz="2600" b="1" u="sng" dirty="0"/>
              <a:t>REQUEST</a:t>
            </a:r>
            <a:r>
              <a:rPr lang="en-US" sz="2600" b="1" dirty="0"/>
              <a:t>:</a:t>
            </a:r>
            <a:endParaRPr lang="en-IN" sz="2600" dirty="0"/>
          </a:p>
          <a:p>
            <a:pPr marL="0" indent="0" algn="just">
              <a:buNone/>
            </a:pPr>
            <a:r>
              <a:rPr lang="en-US" sz="2600" dirty="0" smtClean="0"/>
              <a:t>              </a:t>
            </a:r>
            <a:r>
              <a:rPr lang="en-US" sz="2600" dirty="0"/>
              <a:t>This module helps the staff, request the file to the head and the head accept the request if the IP address is valid or else the request gets rejected if the IP address is invalid. This Request module is mainly based on the IP address of the device.</a:t>
            </a:r>
            <a:endParaRPr lang="en-IN" sz="2600" dirty="0"/>
          </a:p>
          <a:p>
            <a:pPr algn="just">
              <a:buFont typeface="Wingdings" panose="05000000000000000000" pitchFamily="2" charset="2"/>
              <a:buChar char="Ø"/>
            </a:pPr>
            <a:r>
              <a:rPr lang="en-US" sz="2600" b="1" u="sng" dirty="0" smtClean="0"/>
              <a:t>RESPONSE</a:t>
            </a:r>
            <a:r>
              <a:rPr lang="en-US" sz="2600" b="1" dirty="0" smtClean="0"/>
              <a:t>:</a:t>
            </a:r>
            <a:endParaRPr lang="en-IN" sz="2600" dirty="0"/>
          </a:p>
          <a:p>
            <a:pPr marL="0" indent="0" algn="just">
              <a:buNone/>
            </a:pPr>
            <a:r>
              <a:rPr lang="en-US" sz="2600" dirty="0" smtClean="0"/>
              <a:t>              This </a:t>
            </a:r>
            <a:r>
              <a:rPr lang="en-US" sz="2600" dirty="0"/>
              <a:t>module helps the user requested file to be accepted by the head. And the unknown user or third party also request the file. But the unknown user request IP address will be verified by the head. If the IP address is valid then they will get accepted, if it is invalid then they will get rejected</a:t>
            </a:r>
            <a:r>
              <a:rPr lang="en-US" sz="2600" dirty="0" smtClean="0"/>
              <a:t>.</a:t>
            </a:r>
            <a:endParaRPr lang="en-IN" sz="2600" dirty="0"/>
          </a:p>
          <a:p>
            <a:pPr algn="just">
              <a:buFont typeface="Wingdings" panose="05000000000000000000" pitchFamily="2" charset="2"/>
              <a:buChar char="Ø"/>
            </a:pPr>
            <a:r>
              <a:rPr lang="en-US" sz="2600" b="1" u="sng" dirty="0"/>
              <a:t>DOWNLOAD</a:t>
            </a:r>
            <a:r>
              <a:rPr lang="en-US" sz="2600" b="1" dirty="0"/>
              <a:t>: </a:t>
            </a:r>
            <a:endParaRPr lang="en-IN" sz="2600" dirty="0"/>
          </a:p>
          <a:p>
            <a:pPr marL="0" indent="0" algn="just">
              <a:buNone/>
            </a:pPr>
            <a:r>
              <a:rPr lang="en-US" sz="2600" dirty="0" smtClean="0"/>
              <a:t>             This </a:t>
            </a:r>
            <a:r>
              <a:rPr lang="en-US" sz="2600" dirty="0"/>
              <a:t>module help the user to download the file after head approve the request. The file can be downloaded using Secret key. In this project we are using two secret key one is the secret key generated when the file is added and the other one is QR Code key.</a:t>
            </a:r>
            <a:endParaRPr lang="en-IN" sz="2600" dirty="0"/>
          </a:p>
          <a:p>
            <a:endParaRPr lang="en-IN" sz="3100" dirty="0"/>
          </a:p>
        </p:txBody>
      </p:sp>
    </p:spTree>
    <p:extLst>
      <p:ext uri="{BB962C8B-B14F-4D97-AF65-F5344CB8AC3E}">
        <p14:creationId xmlns:p14="http://schemas.microsoft.com/office/powerpoint/2010/main" val="1867070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1"/>
                </a:solidFill>
              </a:rPr>
              <a:t>SHA-256:</a:t>
            </a:r>
            <a:endParaRPr lang="en-IN" dirty="0">
              <a:solidFill>
                <a:schemeClr val="bg1"/>
              </a:solidFill>
            </a:endParaRPr>
          </a:p>
        </p:txBody>
      </p:sp>
      <p:sp>
        <p:nvSpPr>
          <p:cNvPr id="3" name="Content Placeholder 2"/>
          <p:cNvSpPr>
            <a:spLocks noGrp="1"/>
          </p:cNvSpPr>
          <p:nvPr>
            <p:ph idx="1"/>
          </p:nvPr>
        </p:nvSpPr>
        <p:spPr>
          <a:xfrm>
            <a:off x="648925" y="1789471"/>
            <a:ext cx="10994760" cy="4886629"/>
          </a:xfrm>
        </p:spPr>
        <p:txBody>
          <a:bodyPr>
            <a:normAutofit/>
          </a:bodyPr>
          <a:lstStyle/>
          <a:p>
            <a:pPr>
              <a:buFont typeface="Wingdings" panose="05000000000000000000" pitchFamily="2" charset="2"/>
              <a:buChar char="Ø"/>
            </a:pPr>
            <a:r>
              <a:rPr lang="en-US" sz="2400" dirty="0"/>
              <a:t>SHA 256 is a part of the SHA 2 family of algorithms, where SHA stands for Secure Hash </a:t>
            </a:r>
            <a:r>
              <a:rPr lang="en-US" sz="2400" dirty="0" smtClean="0"/>
              <a:t>Algorithm.</a:t>
            </a:r>
          </a:p>
          <a:p>
            <a:pPr>
              <a:buFont typeface="Wingdings" panose="05000000000000000000" pitchFamily="2" charset="2"/>
              <a:buChar char="Ø"/>
            </a:pPr>
            <a:r>
              <a:rPr lang="en-US" sz="2400" dirty="0"/>
              <a:t>The significance of the 256 in the name stands for the final hash digest value, i.e. irrespective of the size of </a:t>
            </a:r>
            <a:r>
              <a:rPr lang="en-US" sz="2400" dirty="0" smtClean="0"/>
              <a:t>plaintext/clear text</a:t>
            </a:r>
            <a:r>
              <a:rPr lang="en-US" sz="2400" dirty="0"/>
              <a:t>, the hash value will always be 256 bits</a:t>
            </a:r>
            <a:r>
              <a:rPr lang="en-US" sz="2400" dirty="0" smtClean="0"/>
              <a:t>.</a:t>
            </a:r>
          </a:p>
          <a:p>
            <a:pPr>
              <a:buFont typeface="Wingdings" panose="05000000000000000000" pitchFamily="2" charset="2"/>
              <a:buChar char="Ø"/>
            </a:pPr>
            <a:r>
              <a:rPr lang="en-US" sz="2400" dirty="0" smtClean="0"/>
              <a:t>SHA-256 algorithm works by taking a </a:t>
            </a:r>
            <a:r>
              <a:rPr lang="en-US" sz="2400" dirty="0"/>
              <a:t>piece of information and passes it through a function that performs mathematical operations on the plaintext. This function is called the hash function, and the output is called the hash value/digest</a:t>
            </a:r>
            <a:r>
              <a:rPr lang="en-US" sz="2400" dirty="0" smtClean="0"/>
              <a:t>.</a:t>
            </a:r>
          </a:p>
          <a:p>
            <a:pPr>
              <a:buFont typeface="Wingdings" panose="05000000000000000000" pitchFamily="2" charset="2"/>
              <a:buChar char="Ø"/>
            </a:pPr>
            <a:r>
              <a:rPr lang="en-US" sz="2400" dirty="0"/>
              <a:t>The main reason technology </a:t>
            </a:r>
            <a:r>
              <a:rPr lang="en-US" sz="2400" dirty="0" smtClean="0"/>
              <a:t>use  </a:t>
            </a:r>
            <a:r>
              <a:rPr lang="en-US" sz="2400" dirty="0"/>
              <a:t>SHA-256 is that it doesn’t have any known vulnerabilities that make it insecure and it has not been “broken” unlike some other popular hashing algorithms.</a:t>
            </a:r>
            <a:endParaRPr lang="en-US" sz="2400" dirty="0" smtClean="0"/>
          </a:p>
          <a:p>
            <a:pPr>
              <a:buFont typeface="Wingdings" panose="05000000000000000000" pitchFamily="2" charset="2"/>
              <a:buChar char="Ø"/>
            </a:pPr>
            <a:endParaRPr lang="en-US" sz="2400" dirty="0" smtClean="0"/>
          </a:p>
          <a:p>
            <a:pPr>
              <a:buFont typeface="Wingdings" panose="05000000000000000000" pitchFamily="2" charset="2"/>
              <a:buChar char="Ø"/>
            </a:pPr>
            <a:endParaRPr lang="en-IN" sz="2400" dirty="0"/>
          </a:p>
          <a:p>
            <a:pPr>
              <a:buFont typeface="Wingdings" panose="05000000000000000000" pitchFamily="2" charset="2"/>
              <a:buChar char="Ø"/>
            </a:pPr>
            <a:endParaRPr lang="en-IN" sz="2400" dirty="0"/>
          </a:p>
        </p:txBody>
      </p:sp>
    </p:spTree>
    <p:extLst>
      <p:ext uri="{BB962C8B-B14F-4D97-AF65-F5344CB8AC3E}">
        <p14:creationId xmlns:p14="http://schemas.microsoft.com/office/powerpoint/2010/main" val="3880819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69966"/>
            <a:ext cx="8596668" cy="839638"/>
          </a:xfrm>
        </p:spPr>
        <p:txBody>
          <a:bodyPr>
            <a:normAutofit/>
          </a:bodyPr>
          <a:lstStyle/>
          <a:p>
            <a:r>
              <a:rPr lang="en-IN" dirty="0">
                <a:solidFill>
                  <a:schemeClr val="bg1"/>
                </a:solidFill>
                <a:latin typeface="Calibri" panose="020F0502020204030204" pitchFamily="34" charset="0"/>
                <a:cs typeface="Calibri" panose="020F0502020204030204" pitchFamily="34" charset="0"/>
              </a:rPr>
              <a:t>ABSTRACT:</a:t>
            </a:r>
          </a:p>
        </p:txBody>
      </p:sp>
      <p:sp>
        <p:nvSpPr>
          <p:cNvPr id="3" name="Content Placeholder 2"/>
          <p:cNvSpPr>
            <a:spLocks noGrp="1"/>
          </p:cNvSpPr>
          <p:nvPr>
            <p:ph idx="1"/>
          </p:nvPr>
        </p:nvSpPr>
        <p:spPr>
          <a:xfrm>
            <a:off x="677333" y="1776548"/>
            <a:ext cx="10696061" cy="4789715"/>
          </a:xfrm>
        </p:spPr>
        <p:txBody>
          <a:bodyPr>
            <a:normAutofit/>
          </a:bodyPr>
          <a:lstStyle/>
          <a:p>
            <a:pPr marL="0" indent="0" algn="just">
              <a:buNone/>
            </a:pPr>
            <a:r>
              <a:rPr lang="en-US" sz="2400" dirty="0" smtClean="0">
                <a:latin typeface="Calibri" panose="020F0502020204030204" pitchFamily="34" charset="0"/>
                <a:cs typeface="Calibri" panose="020F0502020204030204" pitchFamily="34" charset="0"/>
              </a:rPr>
              <a:t>      The </a:t>
            </a:r>
            <a:r>
              <a:rPr lang="en-US" sz="2400" dirty="0">
                <a:latin typeface="Calibri" panose="020F0502020204030204" pitchFamily="34" charset="0"/>
                <a:cs typeface="Calibri" panose="020F0502020204030204" pitchFamily="34" charset="0"/>
              </a:rPr>
              <a:t>growth in technological advancements has led to the abrupt rise in the improvement of digital belongings </a:t>
            </a:r>
            <a:r>
              <a:rPr lang="en-US" sz="2400" dirty="0" smtClean="0">
                <a:latin typeface="Calibri" panose="020F0502020204030204" pitchFamily="34" charset="0"/>
                <a:cs typeface="Calibri" panose="020F0502020204030204" pitchFamily="34" charset="0"/>
              </a:rPr>
              <a:t>and transactions. The </a:t>
            </a:r>
            <a:r>
              <a:rPr lang="en-US" sz="2400" dirty="0">
                <a:latin typeface="Calibri" panose="020F0502020204030204" pitchFamily="34" charset="0"/>
                <a:cs typeface="Calibri" panose="020F0502020204030204" pitchFamily="34" charset="0"/>
              </a:rPr>
              <a:t>documents or files are more prone to information breaches and theft from the intruders who </a:t>
            </a:r>
            <a:r>
              <a:rPr lang="en-US" sz="2400" dirty="0" smtClean="0">
                <a:latin typeface="Calibri" panose="020F0502020204030204" pitchFamily="34" charset="0"/>
                <a:cs typeface="Calibri" panose="020F0502020204030204" pitchFamily="34" charset="0"/>
              </a:rPr>
              <a:t>are successful </a:t>
            </a:r>
            <a:r>
              <a:rPr lang="en-US" sz="2400" dirty="0">
                <a:latin typeface="Calibri" panose="020F0502020204030204" pitchFamily="34" charset="0"/>
                <a:cs typeface="Calibri" panose="020F0502020204030204" pitchFamily="34" charset="0"/>
              </a:rPr>
              <a:t>in obtaining the data</a:t>
            </a:r>
            <a:r>
              <a:rPr lang="en-US" sz="2400" dirty="0" smtClean="0">
                <a:latin typeface="Calibri" panose="020F0502020204030204" pitchFamily="34" charset="0"/>
                <a:cs typeface="Calibri" panose="020F0502020204030204" pitchFamily="34" charset="0"/>
              </a:rPr>
              <a:t>. This </a:t>
            </a:r>
            <a:r>
              <a:rPr lang="en-US" sz="2400" dirty="0">
                <a:latin typeface="Calibri" panose="020F0502020204030204" pitchFamily="34" charset="0"/>
                <a:cs typeface="Calibri" panose="020F0502020204030204" pitchFamily="34" charset="0"/>
              </a:rPr>
              <a:t>led to the advancement of adopting concepts from the </a:t>
            </a:r>
            <a:r>
              <a:rPr lang="en-US" sz="2400" dirty="0" err="1">
                <a:latin typeface="Calibri" panose="020F0502020204030204" pitchFamily="34" charset="0"/>
                <a:cs typeface="Calibri" panose="020F0502020204030204" pitchFamily="34" charset="0"/>
              </a:rPr>
              <a:t>blockchain</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Blockchain</a:t>
            </a:r>
            <a:r>
              <a:rPr lang="en-US" sz="2400" dirty="0" smtClean="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is best known as data sharing technology with respect to its application in Organization data </a:t>
            </a:r>
            <a:r>
              <a:rPr lang="en-US" sz="2400" dirty="0" smtClean="0">
                <a:latin typeface="Calibri" panose="020F0502020204030204" pitchFamily="34" charset="0"/>
                <a:cs typeface="Calibri" panose="020F0502020204030204" pitchFamily="34" charset="0"/>
              </a:rPr>
              <a:t>transactions. </a:t>
            </a:r>
            <a:r>
              <a:rPr lang="en-US" sz="2400" dirty="0" smtClean="0"/>
              <a:t>A </a:t>
            </a:r>
            <a:r>
              <a:rPr lang="en-US" sz="2400" dirty="0" err="1" smtClean="0"/>
              <a:t>blockchain</a:t>
            </a:r>
            <a:r>
              <a:rPr lang="en-US" sz="2400" dirty="0" smtClean="0"/>
              <a:t> </a:t>
            </a:r>
            <a:r>
              <a:rPr lang="en-US" sz="2400" dirty="0"/>
              <a:t>is a growing list of distributed records that are connected to each other through the usage of </a:t>
            </a:r>
            <a:r>
              <a:rPr lang="en-US" sz="2400" dirty="0" smtClean="0"/>
              <a:t>cryptography.</a:t>
            </a:r>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It offers </a:t>
            </a:r>
            <a:r>
              <a:rPr lang="en-US" sz="2400" dirty="0">
                <a:latin typeface="Calibri" panose="020F0502020204030204" pitchFamily="34" charset="0"/>
                <a:cs typeface="Calibri" panose="020F0502020204030204" pitchFamily="34" charset="0"/>
              </a:rPr>
              <a:t>data security in an encrypted format. </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119723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1"/>
                </a:solidFill>
              </a:rPr>
              <a:t>HASHING:</a:t>
            </a:r>
            <a:endParaRPr lang="en-IN" dirty="0">
              <a:solidFill>
                <a:schemeClr val="bg1"/>
              </a:solidFill>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sz="2400" dirty="0"/>
              <a:t>A</a:t>
            </a:r>
            <a:r>
              <a:rPr lang="en-US" sz="2400" dirty="0" smtClean="0"/>
              <a:t> </a:t>
            </a:r>
            <a:r>
              <a:rPr lang="en-US" sz="2400" dirty="0"/>
              <a:t>hash value, or hash function, </a:t>
            </a:r>
            <a:r>
              <a:rPr lang="en-US" sz="2400" dirty="0" smtClean="0"/>
              <a:t>is a </a:t>
            </a:r>
            <a:r>
              <a:rPr lang="en-US" sz="2400" dirty="0"/>
              <a:t>fixed-length string of numbers and letters generated from a mathematical algorithm and an arbitrarily sized file such as an email, document, picture, or other type of data. </a:t>
            </a:r>
            <a:endParaRPr lang="en-US" sz="2400" dirty="0" smtClean="0"/>
          </a:p>
          <a:p>
            <a:pPr>
              <a:buFont typeface="Wingdings" panose="05000000000000000000" pitchFamily="2" charset="2"/>
              <a:buChar char="Ø"/>
            </a:pPr>
            <a:r>
              <a:rPr lang="en-US" sz="2400" dirty="0" smtClean="0"/>
              <a:t>This </a:t>
            </a:r>
            <a:r>
              <a:rPr lang="en-US" sz="2400" dirty="0"/>
              <a:t>generated string is unique to the file being hashed and is a one-way function—a computed hash cannot be reversed to find other files that may generate the same hash value. </a:t>
            </a:r>
            <a:endParaRPr lang="en-US" sz="2400" dirty="0" smtClean="0"/>
          </a:p>
        </p:txBody>
      </p:sp>
      <p:pic>
        <p:nvPicPr>
          <p:cNvPr id="4" name="Picture 3" descr="C:\Users\SPIRO - EMBEDDED\Desktop\Saved Pictures\sha1.PNG"/>
          <p:cNvPicPr/>
          <p:nvPr/>
        </p:nvPicPr>
        <p:blipFill>
          <a:blip r:embed="rId2">
            <a:extLst>
              <a:ext uri="{28A0092B-C50C-407E-A947-70E740481C1C}">
                <a14:useLocalDpi xmlns:a14="http://schemas.microsoft.com/office/drawing/2010/main" val="0"/>
              </a:ext>
            </a:extLst>
          </a:blip>
          <a:srcRect/>
          <a:stretch>
            <a:fillRect/>
          </a:stretch>
        </p:blipFill>
        <p:spPr bwMode="auto">
          <a:xfrm>
            <a:off x="2508069" y="4014652"/>
            <a:ext cx="6089469" cy="1956054"/>
          </a:xfrm>
          <a:prstGeom prst="rect">
            <a:avLst/>
          </a:prstGeom>
          <a:noFill/>
          <a:ln>
            <a:noFill/>
          </a:ln>
        </p:spPr>
      </p:pic>
    </p:spTree>
    <p:extLst>
      <p:ext uri="{BB962C8B-B14F-4D97-AF65-F5344CB8AC3E}">
        <p14:creationId xmlns:p14="http://schemas.microsoft.com/office/powerpoint/2010/main" val="1580291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1"/>
                </a:solidFill>
              </a:rPr>
              <a:t>AES :</a:t>
            </a:r>
            <a:endParaRPr lang="en-IN" dirty="0">
              <a:solidFill>
                <a:schemeClr val="bg1"/>
              </a:solidFill>
            </a:endParaRPr>
          </a:p>
        </p:txBody>
      </p:sp>
      <p:sp>
        <p:nvSpPr>
          <p:cNvPr id="3" name="Content Placeholder 2"/>
          <p:cNvSpPr>
            <a:spLocks noGrp="1"/>
          </p:cNvSpPr>
          <p:nvPr>
            <p:ph idx="1"/>
          </p:nvPr>
        </p:nvSpPr>
        <p:spPr>
          <a:xfrm>
            <a:off x="648925" y="1597882"/>
            <a:ext cx="10994760" cy="5142552"/>
          </a:xfrm>
        </p:spPr>
        <p:txBody>
          <a:bodyPr>
            <a:normAutofit fontScale="85000" lnSpcReduction="20000"/>
          </a:bodyPr>
          <a:lstStyle/>
          <a:p>
            <a:pPr>
              <a:lnSpc>
                <a:spcPct val="120000"/>
              </a:lnSpc>
              <a:buFont typeface="Wingdings" panose="05000000000000000000" pitchFamily="2" charset="2"/>
              <a:buChar char="Ø"/>
            </a:pPr>
            <a:r>
              <a:rPr lang="en-US" sz="2800" dirty="0" smtClean="0"/>
              <a:t>The </a:t>
            </a:r>
            <a:r>
              <a:rPr lang="en-US" sz="2800" dirty="0"/>
              <a:t>AES Encryption algorithm (also known as the </a:t>
            </a:r>
            <a:r>
              <a:rPr lang="en-US" sz="2800" dirty="0" err="1"/>
              <a:t>Rijndael</a:t>
            </a:r>
            <a:r>
              <a:rPr lang="en-US" sz="2800" dirty="0"/>
              <a:t> algorithm) is a symmetric block cipher algorithm with a block/chunk size of 128 bits. It converts these individual blocks using keys of 128, 192, and 256 bits. </a:t>
            </a:r>
            <a:endParaRPr lang="en-US" sz="2800" dirty="0" smtClean="0"/>
          </a:p>
          <a:p>
            <a:pPr>
              <a:lnSpc>
                <a:spcPct val="120000"/>
              </a:lnSpc>
              <a:buFont typeface="Wingdings" panose="05000000000000000000" pitchFamily="2" charset="2"/>
              <a:buChar char="Ø"/>
            </a:pPr>
            <a:r>
              <a:rPr lang="en-US" sz="2800" dirty="0"/>
              <a:t>I</a:t>
            </a:r>
            <a:r>
              <a:rPr lang="en-US" sz="2800" dirty="0" smtClean="0"/>
              <a:t>t </a:t>
            </a:r>
            <a:r>
              <a:rPr lang="en-US" sz="2800" dirty="0"/>
              <a:t>encrypts </a:t>
            </a:r>
            <a:r>
              <a:rPr lang="en-US" sz="2800" dirty="0" smtClean="0"/>
              <a:t>the blocks and  </a:t>
            </a:r>
            <a:r>
              <a:rPr lang="en-US" sz="2800" dirty="0"/>
              <a:t>joins them together to form the </a:t>
            </a:r>
            <a:r>
              <a:rPr lang="en-US" sz="2800" dirty="0" smtClean="0"/>
              <a:t>cipher text.</a:t>
            </a:r>
          </a:p>
          <a:p>
            <a:pPr>
              <a:lnSpc>
                <a:spcPct val="120000"/>
              </a:lnSpc>
              <a:buFont typeface="Wingdings" panose="05000000000000000000" pitchFamily="2" charset="2"/>
              <a:buChar char="Ø"/>
            </a:pPr>
            <a:r>
              <a:rPr lang="en-US" sz="2800" dirty="0"/>
              <a:t>It is based on a substitution-permutation network, also known as an SP network. It consists of a series of linked operations, including replacing inputs with specific outputs (substitutions) and others involving bit shuffling (permutations</a:t>
            </a:r>
            <a:r>
              <a:rPr lang="en-US" sz="2800" dirty="0" smtClean="0"/>
              <a:t>).</a:t>
            </a:r>
          </a:p>
          <a:p>
            <a:pPr>
              <a:lnSpc>
                <a:spcPct val="120000"/>
              </a:lnSpc>
              <a:buFont typeface="Wingdings" panose="05000000000000000000" pitchFamily="2" charset="2"/>
              <a:buChar char="Ø"/>
            </a:pPr>
            <a:r>
              <a:rPr lang="en-US" sz="2800" dirty="0" smtClean="0"/>
              <a:t>AES </a:t>
            </a:r>
            <a:r>
              <a:rPr lang="en-US" sz="2800" dirty="0"/>
              <a:t>is </a:t>
            </a:r>
            <a:r>
              <a:rPr lang="en-US" sz="2800" dirty="0" smtClean="0"/>
              <a:t> </a:t>
            </a:r>
            <a:r>
              <a:rPr lang="en-US" sz="2800" dirty="0"/>
              <a:t>used to transfer files between associates in an encrypted format</a:t>
            </a:r>
            <a:endParaRPr lang="en-US" sz="2800" dirty="0" smtClean="0"/>
          </a:p>
          <a:p>
            <a:pPr>
              <a:lnSpc>
                <a:spcPct val="120000"/>
              </a:lnSpc>
              <a:buFont typeface="Wingdings" panose="05000000000000000000" pitchFamily="2" charset="2"/>
              <a:buChar char="Ø"/>
            </a:pPr>
            <a:r>
              <a:rPr lang="en-IN" sz="2800" dirty="0"/>
              <a:t>Based on the length of the key, the number of rounds will vary as follows:</a:t>
            </a:r>
          </a:p>
          <a:p>
            <a:pPr marL="0" indent="0">
              <a:lnSpc>
                <a:spcPct val="120000"/>
              </a:lnSpc>
              <a:buNone/>
            </a:pPr>
            <a:r>
              <a:rPr lang="en-IN" sz="2800" dirty="0" smtClean="0"/>
              <a:t>                1</a:t>
            </a:r>
            <a:r>
              <a:rPr lang="en-IN" sz="2800" dirty="0"/>
              <a:t>. For 128bit key there are 10 rounds</a:t>
            </a:r>
          </a:p>
          <a:p>
            <a:pPr marL="0" indent="0">
              <a:lnSpc>
                <a:spcPct val="120000"/>
              </a:lnSpc>
              <a:buNone/>
            </a:pPr>
            <a:r>
              <a:rPr lang="en-IN" sz="2800" dirty="0" smtClean="0"/>
              <a:t>                2</a:t>
            </a:r>
            <a:r>
              <a:rPr lang="en-IN" sz="2800" dirty="0"/>
              <a:t>. For 192bit key there are 12 rounds</a:t>
            </a:r>
          </a:p>
          <a:p>
            <a:pPr marL="0" indent="0">
              <a:lnSpc>
                <a:spcPct val="120000"/>
              </a:lnSpc>
              <a:buNone/>
            </a:pPr>
            <a:r>
              <a:rPr lang="en-IN" sz="2800" dirty="0" smtClean="0"/>
              <a:t>                3</a:t>
            </a:r>
            <a:r>
              <a:rPr lang="en-IN" sz="2800" dirty="0"/>
              <a:t>. For 256bit key there are 14 rounds</a:t>
            </a:r>
          </a:p>
          <a:p>
            <a:pPr>
              <a:buFont typeface="Wingdings" panose="05000000000000000000" pitchFamily="2" charset="2"/>
              <a:buChar char="Ø"/>
            </a:pPr>
            <a:endParaRPr lang="en-GB" sz="2800" dirty="0" smtClean="0"/>
          </a:p>
          <a:p>
            <a:endParaRPr lang="en-IN" sz="2400" dirty="0"/>
          </a:p>
        </p:txBody>
      </p:sp>
    </p:spTree>
    <p:extLst>
      <p:ext uri="{BB962C8B-B14F-4D97-AF65-F5344CB8AC3E}">
        <p14:creationId xmlns:p14="http://schemas.microsoft.com/office/powerpoint/2010/main" val="4003672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B2CE7A-3691-427A-B376-E5287335CAC9}"/>
              </a:ext>
            </a:extLst>
          </p:cNvPr>
          <p:cNvPicPr/>
          <p:nvPr/>
        </p:nvPicPr>
        <p:blipFill>
          <a:blip r:embed="rId2">
            <a:extLst>
              <a:ext uri="{28A0092B-C50C-407E-A947-70E740481C1C}">
                <a14:useLocalDpi xmlns:a14="http://schemas.microsoft.com/office/drawing/2010/main" val="0"/>
              </a:ext>
            </a:extLst>
          </a:blip>
          <a:stretch>
            <a:fillRect/>
          </a:stretch>
        </p:blipFill>
        <p:spPr>
          <a:xfrm>
            <a:off x="3065417" y="1567543"/>
            <a:ext cx="5878285" cy="5068389"/>
          </a:xfrm>
          <a:prstGeom prst="rect">
            <a:avLst/>
          </a:prstGeom>
        </p:spPr>
      </p:pic>
    </p:spTree>
    <p:extLst>
      <p:ext uri="{BB962C8B-B14F-4D97-AF65-F5344CB8AC3E}">
        <p14:creationId xmlns:p14="http://schemas.microsoft.com/office/powerpoint/2010/main" val="2626446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00297"/>
            <a:ext cx="8596668" cy="1063925"/>
          </a:xfrm>
        </p:spPr>
        <p:txBody>
          <a:bodyPr>
            <a:normAutofit/>
          </a:bodyPr>
          <a:lstStyle/>
          <a:p>
            <a:r>
              <a:rPr lang="en-US" sz="4000" u="sng" smtClean="0">
                <a:solidFill>
                  <a:schemeClr val="bg1"/>
                </a:solidFill>
                <a:latin typeface="Calibri" panose="020F0502020204030204" pitchFamily="34" charset="0"/>
                <a:cs typeface="Calibri" panose="020F0502020204030204" pitchFamily="34" charset="0"/>
              </a:rPr>
              <a:t>TECHNOLOGY STACK</a:t>
            </a:r>
            <a:r>
              <a:rPr lang="en-US" sz="4000" smtClean="0">
                <a:solidFill>
                  <a:schemeClr val="bg1"/>
                </a:solidFill>
                <a:latin typeface="Calibri" panose="020F0502020204030204" pitchFamily="34" charset="0"/>
                <a:cs typeface="Calibri" panose="020F0502020204030204" pitchFamily="34" charset="0"/>
              </a:rPr>
              <a:t>: </a:t>
            </a:r>
            <a:endParaRPr lang="en-IN" sz="4000" dirty="0">
              <a:solidFill>
                <a:schemeClr val="bg1"/>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77334" y="1599872"/>
            <a:ext cx="8596668" cy="4835434"/>
          </a:xfrm>
        </p:spPr>
        <p:txBody>
          <a:bodyPr>
            <a:noAutofit/>
          </a:bodyPr>
          <a:lstStyle/>
          <a:p>
            <a:pPr>
              <a:buFont typeface="Wingdings" panose="05000000000000000000" pitchFamily="2" charset="2"/>
              <a:buChar char="Ø"/>
            </a:pPr>
            <a:r>
              <a:rPr lang="en-IN" sz="2400" b="1" u="sng" dirty="0">
                <a:latin typeface="Calibri" panose="020F0502020204030204" pitchFamily="34" charset="0"/>
                <a:cs typeface="Calibri" panose="020F0502020204030204" pitchFamily="34" charset="0"/>
              </a:rPr>
              <a:t>HARDWARE </a:t>
            </a:r>
            <a:r>
              <a:rPr lang="en-IN" sz="2400" b="1" u="sng" dirty="0" smtClean="0">
                <a:latin typeface="Calibri" panose="020F0502020204030204" pitchFamily="34" charset="0"/>
                <a:cs typeface="Calibri" panose="020F0502020204030204" pitchFamily="34" charset="0"/>
              </a:rPr>
              <a:t>REQUIREMENTS</a:t>
            </a:r>
            <a:endParaRPr lang="en-IN" sz="2400" b="1" u="sng" dirty="0">
              <a:latin typeface="Calibri" panose="020F0502020204030204" pitchFamily="34" charset="0"/>
              <a:cs typeface="Calibri" panose="020F0502020204030204" pitchFamily="34" charset="0"/>
            </a:endParaRPr>
          </a:p>
          <a:p>
            <a:pPr marL="0" indent="0">
              <a:buNone/>
            </a:pPr>
            <a:r>
              <a:rPr lang="en-IN" sz="2400" dirty="0" smtClean="0">
                <a:latin typeface="Calibri" panose="020F0502020204030204" pitchFamily="34" charset="0"/>
                <a:cs typeface="Calibri" panose="020F0502020204030204" pitchFamily="34" charset="0"/>
              </a:rPr>
              <a:t>    PROCESSOR : </a:t>
            </a:r>
            <a:r>
              <a:rPr lang="en-IN" sz="2400" dirty="0">
                <a:latin typeface="Calibri" panose="020F0502020204030204" pitchFamily="34" charset="0"/>
                <a:cs typeface="Calibri" panose="020F0502020204030204" pitchFamily="34" charset="0"/>
              </a:rPr>
              <a:t>DUAL CORE 2 DUOS</a:t>
            </a:r>
          </a:p>
          <a:p>
            <a:pPr marL="0" indent="0">
              <a:buNone/>
            </a:pPr>
            <a:r>
              <a:rPr lang="en-IN" sz="2400" dirty="0" smtClean="0">
                <a:latin typeface="Calibri" panose="020F0502020204030204" pitchFamily="34" charset="0"/>
                <a:cs typeface="Calibri" panose="020F0502020204030204" pitchFamily="34" charset="0"/>
              </a:rPr>
              <a:t>    RAM :2 </a:t>
            </a:r>
            <a:r>
              <a:rPr lang="en-IN" sz="2400" dirty="0">
                <a:latin typeface="Calibri" panose="020F0502020204030204" pitchFamily="34" charset="0"/>
                <a:cs typeface="Calibri" panose="020F0502020204030204" pitchFamily="34" charset="0"/>
              </a:rPr>
              <a:t>GB DD </a:t>
            </a:r>
            <a:r>
              <a:rPr lang="en-IN" sz="2400" dirty="0" smtClean="0">
                <a:latin typeface="Calibri" panose="020F0502020204030204" pitchFamily="34" charset="0"/>
                <a:cs typeface="Calibri" panose="020F0502020204030204" pitchFamily="34" charset="0"/>
              </a:rPr>
              <a:t>RAM</a:t>
            </a:r>
            <a:endParaRPr lang="en-IN" sz="2400" dirty="0">
              <a:latin typeface="Calibri" panose="020F0502020204030204" pitchFamily="34" charset="0"/>
              <a:cs typeface="Calibri" panose="020F0502020204030204" pitchFamily="34" charset="0"/>
            </a:endParaRPr>
          </a:p>
          <a:p>
            <a:pPr marL="0" indent="0">
              <a:buNone/>
            </a:pPr>
            <a:r>
              <a:rPr lang="en-IN" sz="2400" dirty="0" smtClean="0">
                <a:latin typeface="Calibri" panose="020F0502020204030204" pitchFamily="34" charset="0"/>
                <a:cs typeface="Calibri" panose="020F0502020204030204" pitchFamily="34" charset="0"/>
              </a:rPr>
              <a:t>    HARD DISK :250 GB</a:t>
            </a:r>
          </a:p>
          <a:p>
            <a:pPr>
              <a:buFont typeface="Wingdings" panose="05000000000000000000" pitchFamily="2" charset="2"/>
              <a:buChar char="Ø"/>
            </a:pPr>
            <a:r>
              <a:rPr lang="en-IN" sz="2400" b="1" u="sng" dirty="0" smtClean="0">
                <a:latin typeface="Calibri" panose="020F0502020204030204" pitchFamily="34" charset="0"/>
                <a:cs typeface="Calibri" panose="020F0502020204030204" pitchFamily="34" charset="0"/>
              </a:rPr>
              <a:t>SOFTWARE REQUIREMENTS</a:t>
            </a:r>
            <a:endParaRPr lang="en-IN" sz="2400" b="1" u="sng" dirty="0">
              <a:latin typeface="Calibri" panose="020F0502020204030204" pitchFamily="34" charset="0"/>
              <a:cs typeface="Calibri" panose="020F0502020204030204" pitchFamily="34" charset="0"/>
            </a:endParaRPr>
          </a:p>
          <a:p>
            <a:pPr marL="0" indent="0">
              <a:buNone/>
            </a:pPr>
            <a:r>
              <a:rPr lang="en-IN" sz="2400" dirty="0" smtClean="0">
                <a:latin typeface="Calibri" panose="020F0502020204030204" pitchFamily="34" charset="0"/>
                <a:cs typeface="Calibri" panose="020F0502020204030204" pitchFamily="34" charset="0"/>
              </a:rPr>
              <a:t>    FRONT END : </a:t>
            </a:r>
            <a:r>
              <a:rPr lang="en-IN" sz="2400" dirty="0">
                <a:latin typeface="Calibri" panose="020F0502020204030204" pitchFamily="34" charset="0"/>
                <a:cs typeface="Calibri" panose="020F0502020204030204" pitchFamily="34" charset="0"/>
              </a:rPr>
              <a:t>J2EE (JSP, SERVLET</a:t>
            </a:r>
            <a:r>
              <a:rPr lang="en-IN" sz="2400" dirty="0" smtClean="0">
                <a:latin typeface="Calibri" panose="020F0502020204030204" pitchFamily="34" charset="0"/>
                <a:cs typeface="Calibri" panose="020F0502020204030204" pitchFamily="34" charset="0"/>
              </a:rPr>
              <a:t>)</a:t>
            </a:r>
            <a:endParaRPr lang="en-IN" sz="2400" dirty="0">
              <a:latin typeface="Calibri" panose="020F0502020204030204" pitchFamily="34" charset="0"/>
              <a:cs typeface="Calibri" panose="020F0502020204030204" pitchFamily="34" charset="0"/>
            </a:endParaRPr>
          </a:p>
          <a:p>
            <a:pPr marL="0" indent="0">
              <a:buNone/>
            </a:pPr>
            <a:r>
              <a:rPr lang="en-IN" sz="2400" dirty="0" smtClean="0">
                <a:latin typeface="Calibri" panose="020F0502020204030204" pitchFamily="34" charset="0"/>
                <a:cs typeface="Calibri" panose="020F0502020204030204" pitchFamily="34" charset="0"/>
              </a:rPr>
              <a:t>    BACK END : MY </a:t>
            </a:r>
            <a:r>
              <a:rPr lang="en-IN" sz="2400" dirty="0">
                <a:latin typeface="Calibri" panose="020F0502020204030204" pitchFamily="34" charset="0"/>
                <a:cs typeface="Calibri" panose="020F0502020204030204" pitchFamily="34" charset="0"/>
              </a:rPr>
              <a:t>SQL </a:t>
            </a:r>
            <a:r>
              <a:rPr lang="en-IN" sz="2400" dirty="0" smtClean="0">
                <a:latin typeface="Calibri" panose="020F0502020204030204" pitchFamily="34" charset="0"/>
                <a:cs typeface="Calibri" panose="020F0502020204030204" pitchFamily="34" charset="0"/>
              </a:rPr>
              <a:t>5.5, AWS CLOUD</a:t>
            </a:r>
            <a:endParaRPr lang="en-IN" sz="2400" dirty="0">
              <a:latin typeface="Calibri" panose="020F0502020204030204" pitchFamily="34" charset="0"/>
              <a:cs typeface="Calibri" panose="020F0502020204030204" pitchFamily="34" charset="0"/>
            </a:endParaRPr>
          </a:p>
          <a:p>
            <a:pPr marL="0" indent="0">
              <a:buNone/>
            </a:pPr>
            <a:r>
              <a:rPr lang="en-IN" sz="2400" dirty="0" smtClean="0">
                <a:latin typeface="Calibri" panose="020F0502020204030204" pitchFamily="34" charset="0"/>
                <a:cs typeface="Calibri" panose="020F0502020204030204" pitchFamily="34" charset="0"/>
              </a:rPr>
              <a:t>    OPERATING SYSTEM : WINDOWS 7</a:t>
            </a:r>
            <a:endParaRPr lang="en-IN" sz="2400" dirty="0">
              <a:latin typeface="Calibri" panose="020F0502020204030204" pitchFamily="34" charset="0"/>
              <a:cs typeface="Calibri" panose="020F0502020204030204" pitchFamily="34" charset="0"/>
            </a:endParaRPr>
          </a:p>
          <a:p>
            <a:pPr marL="0" indent="0">
              <a:buNone/>
            </a:pPr>
            <a:r>
              <a:rPr lang="en-IN" sz="2400" dirty="0" smtClean="0">
                <a:latin typeface="Calibri" panose="020F0502020204030204" pitchFamily="34" charset="0"/>
                <a:cs typeface="Calibri" panose="020F0502020204030204" pitchFamily="34" charset="0"/>
              </a:rPr>
              <a:t>    IDE : ECLIPSE</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66005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bg1"/>
                </a:solidFill>
              </a:rPr>
              <a:t>SYSTEM ARCHITECTURE:</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378" y="1627550"/>
            <a:ext cx="9553575" cy="4543425"/>
          </a:xfrm>
          <a:prstGeom prst="rect">
            <a:avLst/>
          </a:prstGeom>
        </p:spPr>
      </p:pic>
    </p:spTree>
    <p:extLst>
      <p:ext uri="{BB962C8B-B14F-4D97-AF65-F5344CB8AC3E}">
        <p14:creationId xmlns:p14="http://schemas.microsoft.com/office/powerpoint/2010/main" val="2473373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1"/>
                </a:solidFill>
                <a:effectLst/>
              </a:rPr>
              <a:t/>
            </a:r>
            <a:br>
              <a:rPr lang="en-US" dirty="0" smtClean="0">
                <a:solidFill>
                  <a:schemeClr val="bg1"/>
                </a:solidFill>
                <a:effectLst/>
              </a:rPr>
            </a:br>
            <a:r>
              <a:rPr lang="en-US" dirty="0" smtClean="0">
                <a:solidFill>
                  <a:schemeClr val="bg1"/>
                </a:solidFill>
                <a:effectLst/>
              </a:rPr>
              <a:t>ER DIAGRAM:</a:t>
            </a:r>
            <a:r>
              <a:rPr lang="en-IN" dirty="0">
                <a:solidFill>
                  <a:schemeClr val="bg1"/>
                </a:solidFill>
                <a:effectLst/>
              </a:rPr>
              <a:t/>
            </a:r>
            <a:br>
              <a:rPr lang="en-IN" dirty="0">
                <a:solidFill>
                  <a:schemeClr val="bg1"/>
                </a:solidFill>
                <a:effectLst/>
              </a:rPr>
            </a:b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 y="1445622"/>
            <a:ext cx="10894423" cy="5338355"/>
          </a:xfrm>
          <a:prstGeom prst="rect">
            <a:avLst/>
          </a:prstGeom>
        </p:spPr>
      </p:pic>
    </p:spTree>
    <p:extLst>
      <p:ext uri="{BB962C8B-B14F-4D97-AF65-F5344CB8AC3E}">
        <p14:creationId xmlns:p14="http://schemas.microsoft.com/office/powerpoint/2010/main" val="1091257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effectLst/>
              </a:rPr>
              <a:t>USECASE DIAGRAM:</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9062" y="1576252"/>
            <a:ext cx="7009503" cy="4878462"/>
          </a:xfrm>
          <a:prstGeom prst="rect">
            <a:avLst/>
          </a:prstGeom>
        </p:spPr>
      </p:pic>
    </p:spTree>
    <p:extLst>
      <p:ext uri="{BB962C8B-B14F-4D97-AF65-F5344CB8AC3E}">
        <p14:creationId xmlns:p14="http://schemas.microsoft.com/office/powerpoint/2010/main" val="3002422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1"/>
                </a:solidFill>
              </a:rPr>
              <a:t>DATAFLOW DIAGRAM:</a:t>
            </a:r>
            <a:endParaRPr lang="en-IN" dirty="0">
              <a:solidFill>
                <a:schemeClr val="bg1"/>
              </a:solidFill>
            </a:endParaRPr>
          </a:p>
        </p:txBody>
      </p:sp>
      <p:sp>
        <p:nvSpPr>
          <p:cNvPr id="5" name="TextBox 4"/>
          <p:cNvSpPr txBox="1"/>
          <p:nvPr/>
        </p:nvSpPr>
        <p:spPr>
          <a:xfrm>
            <a:off x="454225" y="2074106"/>
            <a:ext cx="1399742" cy="523220"/>
          </a:xfrm>
          <a:prstGeom prst="rect">
            <a:avLst/>
          </a:prstGeom>
          <a:noFill/>
        </p:spPr>
        <p:txBody>
          <a:bodyPr wrap="none" rtlCol="0">
            <a:spAutoFit/>
          </a:bodyPr>
          <a:lstStyle/>
          <a:p>
            <a:r>
              <a:rPr lang="en-IN" sz="2800" u="sng" dirty="0" smtClean="0"/>
              <a:t>LEVEL 0</a:t>
            </a:r>
            <a:r>
              <a:rPr lang="en-IN" sz="2800" dirty="0" smtClean="0"/>
              <a:t>:</a:t>
            </a:r>
            <a:endParaRPr lang="en-IN" sz="2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230" y="2981709"/>
            <a:ext cx="9002381" cy="2305372"/>
          </a:xfrm>
          <a:prstGeom prst="rect">
            <a:avLst/>
          </a:prstGeom>
        </p:spPr>
      </p:pic>
    </p:spTree>
    <p:extLst>
      <p:ext uri="{BB962C8B-B14F-4D97-AF65-F5344CB8AC3E}">
        <p14:creationId xmlns:p14="http://schemas.microsoft.com/office/powerpoint/2010/main" val="3076902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345" y="1558575"/>
            <a:ext cx="1399742" cy="523220"/>
          </a:xfrm>
          <a:prstGeom prst="rect">
            <a:avLst/>
          </a:prstGeom>
          <a:noFill/>
        </p:spPr>
        <p:txBody>
          <a:bodyPr wrap="none" rtlCol="0">
            <a:spAutoFit/>
          </a:bodyPr>
          <a:lstStyle/>
          <a:p>
            <a:r>
              <a:rPr lang="en-IN" sz="2800" u="sng" dirty="0" smtClean="0"/>
              <a:t>LEVEL 1</a:t>
            </a:r>
            <a:r>
              <a:rPr lang="en-IN" sz="2800" dirty="0" smtClean="0"/>
              <a:t>:</a:t>
            </a:r>
            <a:endParaRPr lang="en-IN" sz="28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178" y="1811383"/>
            <a:ext cx="7916092" cy="4511697"/>
          </a:xfrm>
          <a:prstGeom prst="rect">
            <a:avLst/>
          </a:prstGeom>
        </p:spPr>
      </p:pic>
    </p:spTree>
    <p:extLst>
      <p:ext uri="{BB962C8B-B14F-4D97-AF65-F5344CB8AC3E}">
        <p14:creationId xmlns:p14="http://schemas.microsoft.com/office/powerpoint/2010/main" val="505572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345" y="1558575"/>
            <a:ext cx="1399742" cy="523220"/>
          </a:xfrm>
          <a:prstGeom prst="rect">
            <a:avLst/>
          </a:prstGeom>
          <a:noFill/>
        </p:spPr>
        <p:txBody>
          <a:bodyPr wrap="none" rtlCol="0">
            <a:spAutoFit/>
          </a:bodyPr>
          <a:lstStyle/>
          <a:p>
            <a:r>
              <a:rPr lang="en-IN" sz="2800" u="sng" dirty="0" smtClean="0"/>
              <a:t>LEVEL 2</a:t>
            </a:r>
            <a:r>
              <a:rPr lang="en-IN" sz="2800" dirty="0" smtClean="0"/>
              <a:t>:</a:t>
            </a:r>
            <a:endParaRPr lang="en-IN" sz="28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572" y="1558575"/>
            <a:ext cx="7943850" cy="4924425"/>
          </a:xfrm>
          <a:prstGeom prst="rect">
            <a:avLst/>
          </a:prstGeom>
        </p:spPr>
      </p:pic>
    </p:spTree>
    <p:extLst>
      <p:ext uri="{BB962C8B-B14F-4D97-AF65-F5344CB8AC3E}">
        <p14:creationId xmlns:p14="http://schemas.microsoft.com/office/powerpoint/2010/main" val="3502065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391886"/>
            <a:ext cx="8596668" cy="722811"/>
          </a:xfrm>
        </p:spPr>
        <p:txBody>
          <a:bodyPr>
            <a:noAutofit/>
          </a:bodyPr>
          <a:lstStyle/>
          <a:p>
            <a:r>
              <a:rPr lang="en-IN" dirty="0" smtClean="0">
                <a:solidFill>
                  <a:schemeClr val="bg1"/>
                </a:solidFill>
                <a:latin typeface="Calibri" panose="020F0502020204030204" pitchFamily="34" charset="0"/>
                <a:cs typeface="Calibri" panose="020F0502020204030204" pitchFamily="34" charset="0"/>
              </a:rPr>
              <a:t>EXISTING SYSTEM:</a:t>
            </a:r>
            <a:endParaRPr lang="en-IN" dirty="0">
              <a:solidFill>
                <a:schemeClr val="bg1"/>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77333" y="1703388"/>
            <a:ext cx="10852816" cy="4723537"/>
          </a:xfrm>
        </p:spPr>
        <p:txBody>
          <a:bodyPr>
            <a:normAutofit lnSpcReduction="10000"/>
          </a:bodyPr>
          <a:lstStyle/>
          <a:p>
            <a:pPr algn="just">
              <a:buFont typeface="Wingdings" panose="05000000000000000000" pitchFamily="2" charset="2"/>
              <a:buChar char="Ø"/>
            </a:pPr>
            <a:r>
              <a:rPr lang="en-US" sz="2400" dirty="0" smtClean="0">
                <a:latin typeface="Calibri" panose="020F0502020204030204" pitchFamily="34" charset="0"/>
                <a:cs typeface="Calibri" panose="020F0502020204030204" pitchFamily="34" charset="0"/>
              </a:rPr>
              <a:t>The </a:t>
            </a:r>
            <a:r>
              <a:rPr lang="en-US" sz="2400" dirty="0">
                <a:latin typeface="Calibri" panose="020F0502020204030204" pitchFamily="34" charset="0"/>
                <a:cs typeface="Calibri" panose="020F0502020204030204" pitchFamily="34" charset="0"/>
              </a:rPr>
              <a:t>technique used is </a:t>
            </a:r>
            <a:r>
              <a:rPr lang="en-US" sz="2400" dirty="0" smtClean="0">
                <a:latin typeface="Calibri" panose="020F0502020204030204" pitchFamily="34" charset="0"/>
                <a:cs typeface="Calibri" panose="020F0502020204030204" pitchFamily="34" charset="0"/>
              </a:rPr>
              <a:t>LAST-HDFS </a:t>
            </a:r>
            <a:r>
              <a:rPr lang="en-US" sz="2400" dirty="0">
                <a:latin typeface="Calibri" panose="020F0502020204030204" pitchFamily="34" charset="0"/>
                <a:cs typeface="Calibri" panose="020F0502020204030204" pitchFamily="34" charset="0"/>
              </a:rPr>
              <a:t>which integrates Location-Aware Storage Technique (LAST) into the open source Hadoop Distributed File System (HDFS</a:t>
            </a:r>
            <a:r>
              <a:rPr lang="en-US" sz="2400" dirty="0" smtClean="0">
                <a:latin typeface="Calibri" panose="020F0502020204030204" pitchFamily="34" charset="0"/>
                <a:cs typeface="Calibri" panose="020F0502020204030204" pitchFamily="34" charset="0"/>
              </a:rPr>
              <a:t>)</a:t>
            </a:r>
          </a:p>
          <a:p>
            <a:pPr algn="just">
              <a:buFont typeface="Wingdings" panose="05000000000000000000" pitchFamily="2" charset="2"/>
              <a:buChar char="Ø"/>
            </a:pPr>
            <a:r>
              <a:rPr lang="en-US" sz="2400" dirty="0"/>
              <a:t>The </a:t>
            </a:r>
            <a:r>
              <a:rPr lang="en-US" sz="2400" dirty="0" smtClean="0"/>
              <a:t>file </a:t>
            </a:r>
            <a:r>
              <a:rPr lang="en-US" sz="2400" dirty="0"/>
              <a:t>transfer analysis is realized with </a:t>
            </a:r>
            <a:r>
              <a:rPr lang="en-US" sz="2400" dirty="0" smtClean="0"/>
              <a:t>a component </a:t>
            </a:r>
            <a:r>
              <a:rPr lang="en-US" sz="2400" dirty="0"/>
              <a:t>called Host-based Socket Monitoring</a:t>
            </a:r>
            <a:r>
              <a:rPr lang="en-US" sz="2400" dirty="0" smtClean="0"/>
              <a:t>.</a:t>
            </a:r>
          </a:p>
          <a:p>
            <a:pPr algn="just">
              <a:buFont typeface="Wingdings" panose="05000000000000000000" pitchFamily="2" charset="2"/>
              <a:buChar char="Ø"/>
            </a:pPr>
            <a:r>
              <a:rPr lang="en-US" sz="2400" dirty="0" smtClean="0"/>
              <a:t>The </a:t>
            </a:r>
            <a:r>
              <a:rPr lang="en-US" sz="2400" dirty="0"/>
              <a:t>socket monitor is in charge of monitoring all of the communication that occurs between the multiple nodes within the cloud infrastructure. </a:t>
            </a:r>
            <a:endParaRPr lang="en-US" sz="2400" dirty="0" smtClean="0"/>
          </a:p>
          <a:p>
            <a:pPr algn="just">
              <a:buFont typeface="Wingdings" panose="05000000000000000000" pitchFamily="2" charset="2"/>
              <a:buChar char="Ø"/>
            </a:pPr>
            <a:r>
              <a:rPr lang="en-US" sz="2400" dirty="0" smtClean="0"/>
              <a:t>The </a:t>
            </a:r>
            <a:r>
              <a:rPr lang="en-US" sz="2400" dirty="0"/>
              <a:t>socket monitor only detects packets transferred between nodes but not the content of the packets.</a:t>
            </a:r>
            <a:endParaRPr lang="en-US" sz="2400" dirty="0" smtClean="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IN" sz="2400" dirty="0">
                <a:latin typeface="Calibri" panose="020F0502020204030204" pitchFamily="34" charset="0"/>
                <a:cs typeface="Calibri" panose="020F0502020204030204" pitchFamily="34" charset="0"/>
              </a:rPr>
              <a:t>In the existing system </a:t>
            </a:r>
            <a:r>
              <a:rPr lang="en-US" sz="2400" dirty="0">
                <a:latin typeface="Calibri" panose="020F0502020204030204" pitchFamily="34" charset="0"/>
                <a:cs typeface="Calibri" panose="020F0502020204030204" pitchFamily="34" charset="0"/>
              </a:rPr>
              <a:t>there is a chance to make the login process by unknown users with valid user’s mail ids. </a:t>
            </a:r>
            <a:endParaRPr lang="en-US" sz="2400" dirty="0" smtClean="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2400" dirty="0" smtClean="0">
                <a:latin typeface="Calibri" panose="020F0502020204030204" pitchFamily="34" charset="0"/>
                <a:cs typeface="Calibri" panose="020F0502020204030204" pitchFamily="34" charset="0"/>
              </a:rPr>
              <a:t>It </a:t>
            </a:r>
            <a:r>
              <a:rPr lang="en-US" sz="2400" dirty="0">
                <a:latin typeface="Calibri" panose="020F0502020204030204" pitchFamily="34" charset="0"/>
                <a:cs typeface="Calibri" panose="020F0502020204030204" pitchFamily="34" charset="0"/>
              </a:rPr>
              <a:t>may lead to </a:t>
            </a:r>
            <a:r>
              <a:rPr lang="en-US" sz="2400" dirty="0" smtClean="0">
                <a:latin typeface="Calibri" panose="020F0502020204030204" pitchFamily="34" charset="0"/>
                <a:cs typeface="Calibri" panose="020F0502020204030204" pitchFamily="34" charset="0"/>
              </a:rPr>
              <a:t>malicious </a:t>
            </a:r>
            <a:r>
              <a:rPr lang="en-US" sz="2400" dirty="0">
                <a:latin typeface="Calibri" panose="020F0502020204030204" pitchFamily="34" charset="0"/>
                <a:cs typeface="Calibri" panose="020F0502020204030204" pitchFamily="34" charset="0"/>
              </a:rPr>
              <a:t>activities in various </a:t>
            </a:r>
            <a:r>
              <a:rPr lang="en-US" sz="2400" dirty="0" smtClean="0">
                <a:latin typeface="Calibri" panose="020F0502020204030204" pitchFamily="34" charset="0"/>
                <a:cs typeface="Calibri" panose="020F0502020204030204" pitchFamily="34" charset="0"/>
              </a:rPr>
              <a:t>ways, such </a:t>
            </a:r>
            <a:r>
              <a:rPr lang="en-US" sz="2400" dirty="0">
                <a:latin typeface="Calibri" panose="020F0502020204030204" pitchFamily="34" charset="0"/>
                <a:cs typeface="Calibri" panose="020F0502020204030204" pitchFamily="34" charset="0"/>
              </a:rPr>
              <a:t>data will be known by unknown users, data or file maybe lost and so on</a:t>
            </a:r>
            <a:r>
              <a:rPr lang="en-US" sz="2400" dirty="0" smtClean="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364927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effectLst/>
              </a:rPr>
              <a:t>SEQUENCE </a:t>
            </a:r>
            <a:r>
              <a:rPr lang="en-US" dirty="0">
                <a:solidFill>
                  <a:schemeClr val="bg1"/>
                </a:solidFill>
                <a:effectLst/>
              </a:rPr>
              <a:t>DIAGRAM:</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297" y="1480458"/>
            <a:ext cx="8627933" cy="5138056"/>
          </a:xfrm>
          <a:prstGeom prst="rect">
            <a:avLst/>
          </a:prstGeom>
        </p:spPr>
      </p:pic>
    </p:spTree>
    <p:extLst>
      <p:ext uri="{BB962C8B-B14F-4D97-AF65-F5344CB8AC3E}">
        <p14:creationId xmlns:p14="http://schemas.microsoft.com/office/powerpoint/2010/main" val="1335536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1"/>
                </a:solidFill>
              </a:rPr>
              <a:t>CLASS </a:t>
            </a:r>
            <a:r>
              <a:rPr lang="en-IN" dirty="0">
                <a:solidFill>
                  <a:schemeClr val="bg1"/>
                </a:solidFill>
              </a:rPr>
              <a:t>DIAGRAM:</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56" y="1419498"/>
            <a:ext cx="7767867" cy="5351417"/>
          </a:xfrm>
          <a:prstGeom prst="rect">
            <a:avLst/>
          </a:prstGeom>
        </p:spPr>
      </p:pic>
    </p:spTree>
    <p:extLst>
      <p:ext uri="{BB962C8B-B14F-4D97-AF65-F5344CB8AC3E}">
        <p14:creationId xmlns:p14="http://schemas.microsoft.com/office/powerpoint/2010/main" val="2421780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effectLst/>
              </a:rPr>
              <a:t>ACTIVITY DIAGRAM:</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543" y="1428207"/>
            <a:ext cx="5364312" cy="5429793"/>
          </a:xfrm>
          <a:prstGeom prst="rect">
            <a:avLst/>
          </a:prstGeom>
        </p:spPr>
      </p:pic>
    </p:spTree>
    <p:extLst>
      <p:ext uri="{BB962C8B-B14F-4D97-AF65-F5344CB8AC3E}">
        <p14:creationId xmlns:p14="http://schemas.microsoft.com/office/powerpoint/2010/main" val="3964594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effectLst/>
              </a:rPr>
              <a:t>SCREENSHOTS:</a:t>
            </a:r>
            <a:endParaRPr lang="en-IN" dirty="0"/>
          </a:p>
        </p:txBody>
      </p:sp>
      <p:pic>
        <p:nvPicPr>
          <p:cNvPr id="4" name="Picture 3" descr="C:\Users\GOD\Pictures\Screenshots\DSFMR\home pag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032" y="2085430"/>
            <a:ext cx="5799455" cy="3470910"/>
          </a:xfrm>
          <a:prstGeom prst="rect">
            <a:avLst/>
          </a:prstGeom>
          <a:noFill/>
          <a:ln>
            <a:noFill/>
          </a:ln>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6262195" y="2085430"/>
            <a:ext cx="5799455" cy="3470910"/>
          </a:xfrm>
          <a:prstGeom prst="rect">
            <a:avLst/>
          </a:prstGeom>
        </p:spPr>
      </p:pic>
      <p:sp>
        <p:nvSpPr>
          <p:cNvPr id="3" name="Rectangle 2"/>
          <p:cNvSpPr/>
          <p:nvPr/>
        </p:nvSpPr>
        <p:spPr>
          <a:xfrm>
            <a:off x="2025707" y="5556339"/>
            <a:ext cx="2250103" cy="507831"/>
          </a:xfrm>
          <a:prstGeom prst="rect">
            <a:avLst/>
          </a:prstGeom>
        </p:spPr>
        <p:txBody>
          <a:bodyPr wrap="none">
            <a:spAutoFit/>
          </a:bodyPr>
          <a:lstStyle/>
          <a:p>
            <a:pPr marL="270510" marR="666115" algn="ctr">
              <a:lnSpc>
                <a:spcPct val="150000"/>
              </a:lnSpc>
              <a:spcAft>
                <a:spcPts val="0"/>
              </a:spcAft>
            </a:pPr>
            <a:r>
              <a:rPr lang="en-US" b="1" dirty="0"/>
              <a:t>HOMEPAGE</a:t>
            </a:r>
            <a:endParaRPr lang="en-IN" dirty="0">
              <a:effectLst/>
            </a:endParaRPr>
          </a:p>
        </p:txBody>
      </p:sp>
      <p:sp>
        <p:nvSpPr>
          <p:cNvPr id="6" name="Rectangle 5"/>
          <p:cNvSpPr/>
          <p:nvPr/>
        </p:nvSpPr>
        <p:spPr>
          <a:xfrm>
            <a:off x="7942673" y="5556340"/>
            <a:ext cx="2646494" cy="507831"/>
          </a:xfrm>
          <a:prstGeom prst="rect">
            <a:avLst/>
          </a:prstGeom>
        </p:spPr>
        <p:txBody>
          <a:bodyPr wrap="none">
            <a:spAutoFit/>
          </a:bodyPr>
          <a:lstStyle/>
          <a:p>
            <a:pPr marL="270510" marR="666115" algn="ctr">
              <a:lnSpc>
                <a:spcPct val="150000"/>
              </a:lnSpc>
              <a:spcAft>
                <a:spcPts val="0"/>
              </a:spcAft>
            </a:pPr>
            <a:r>
              <a:rPr lang="en-US" b="1" dirty="0"/>
              <a:t>STAFF REGISTER</a:t>
            </a:r>
            <a:endParaRPr lang="en-IN" dirty="0">
              <a:effectLst/>
            </a:endParaRPr>
          </a:p>
        </p:txBody>
      </p:sp>
    </p:spTree>
    <p:extLst>
      <p:ext uri="{BB962C8B-B14F-4D97-AF65-F5344CB8AC3E}">
        <p14:creationId xmlns:p14="http://schemas.microsoft.com/office/powerpoint/2010/main" val="3771232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04878" y="2076721"/>
            <a:ext cx="5799455" cy="3470910"/>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6227081" y="2076721"/>
            <a:ext cx="5799455" cy="3470910"/>
          </a:xfrm>
          <a:prstGeom prst="rect">
            <a:avLst/>
          </a:prstGeom>
        </p:spPr>
      </p:pic>
      <p:sp>
        <p:nvSpPr>
          <p:cNvPr id="2" name="Rectangle 1"/>
          <p:cNvSpPr/>
          <p:nvPr/>
        </p:nvSpPr>
        <p:spPr>
          <a:xfrm>
            <a:off x="2048805" y="5547631"/>
            <a:ext cx="2346733" cy="507831"/>
          </a:xfrm>
          <a:prstGeom prst="rect">
            <a:avLst/>
          </a:prstGeom>
        </p:spPr>
        <p:txBody>
          <a:bodyPr wrap="none">
            <a:spAutoFit/>
          </a:bodyPr>
          <a:lstStyle/>
          <a:p>
            <a:pPr marL="270510" marR="666115" algn="ctr">
              <a:lnSpc>
                <a:spcPct val="150000"/>
              </a:lnSpc>
              <a:spcAft>
                <a:spcPts val="0"/>
              </a:spcAft>
            </a:pPr>
            <a:r>
              <a:rPr lang="en-US" b="1" dirty="0"/>
              <a:t>STAFF LOGIN</a:t>
            </a:r>
            <a:endParaRPr lang="en-IN" dirty="0">
              <a:effectLst/>
            </a:endParaRPr>
          </a:p>
        </p:txBody>
      </p:sp>
      <p:sp>
        <p:nvSpPr>
          <p:cNvPr id="3" name="Rectangle 2"/>
          <p:cNvSpPr/>
          <p:nvPr/>
        </p:nvSpPr>
        <p:spPr>
          <a:xfrm>
            <a:off x="7968305" y="5547631"/>
            <a:ext cx="2856487" cy="507831"/>
          </a:xfrm>
          <a:prstGeom prst="rect">
            <a:avLst/>
          </a:prstGeom>
        </p:spPr>
        <p:txBody>
          <a:bodyPr wrap="none">
            <a:spAutoFit/>
          </a:bodyPr>
          <a:lstStyle/>
          <a:p>
            <a:pPr marL="270510" marR="666115" algn="ctr">
              <a:lnSpc>
                <a:spcPct val="150000"/>
              </a:lnSpc>
              <a:spcAft>
                <a:spcPts val="0"/>
              </a:spcAft>
            </a:pPr>
            <a:r>
              <a:rPr lang="en-US" b="1" dirty="0"/>
              <a:t>STAFF HOMEPAGE</a:t>
            </a:r>
            <a:endParaRPr lang="en-IN" dirty="0">
              <a:effectLst/>
            </a:endParaRPr>
          </a:p>
        </p:txBody>
      </p:sp>
    </p:spTree>
    <p:extLst>
      <p:ext uri="{BB962C8B-B14F-4D97-AF65-F5344CB8AC3E}">
        <p14:creationId xmlns:p14="http://schemas.microsoft.com/office/powerpoint/2010/main" val="517470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35358" y="2111556"/>
            <a:ext cx="5799455" cy="3470910"/>
          </a:xfrm>
          <a:prstGeom prst="rect">
            <a:avLst/>
          </a:prstGeom>
        </p:spPr>
      </p:pic>
      <p:sp>
        <p:nvSpPr>
          <p:cNvPr id="2" name="Rectangle 1"/>
          <p:cNvSpPr/>
          <p:nvPr/>
        </p:nvSpPr>
        <p:spPr>
          <a:xfrm>
            <a:off x="2287622" y="5582466"/>
            <a:ext cx="2008435" cy="507831"/>
          </a:xfrm>
          <a:prstGeom prst="rect">
            <a:avLst/>
          </a:prstGeom>
        </p:spPr>
        <p:txBody>
          <a:bodyPr wrap="none">
            <a:spAutoFit/>
          </a:bodyPr>
          <a:lstStyle/>
          <a:p>
            <a:pPr marL="270510" marR="666115" algn="ctr">
              <a:lnSpc>
                <a:spcPct val="150000"/>
              </a:lnSpc>
              <a:spcAft>
                <a:spcPts val="0"/>
              </a:spcAft>
            </a:pPr>
            <a:r>
              <a:rPr lang="en-US" b="1" dirty="0"/>
              <a:t>REQUEST</a:t>
            </a:r>
            <a:endParaRPr lang="en-IN" dirty="0">
              <a:effectLst/>
            </a:endParaRPr>
          </a:p>
        </p:txBody>
      </p:sp>
      <p:sp>
        <p:nvSpPr>
          <p:cNvPr id="3" name="Rectangle 2"/>
          <p:cNvSpPr/>
          <p:nvPr/>
        </p:nvSpPr>
        <p:spPr>
          <a:xfrm>
            <a:off x="8087077" y="5582465"/>
            <a:ext cx="2322687" cy="507831"/>
          </a:xfrm>
          <a:prstGeom prst="rect">
            <a:avLst/>
          </a:prstGeom>
        </p:spPr>
        <p:txBody>
          <a:bodyPr wrap="none">
            <a:spAutoFit/>
          </a:bodyPr>
          <a:lstStyle/>
          <a:p>
            <a:pPr marL="270510" marR="666115" algn="ctr">
              <a:lnSpc>
                <a:spcPct val="150000"/>
              </a:lnSpc>
              <a:spcAft>
                <a:spcPts val="0"/>
              </a:spcAft>
            </a:pPr>
            <a:r>
              <a:rPr lang="en-US" b="1" dirty="0"/>
              <a:t>DOWNLOAD</a:t>
            </a:r>
            <a:endParaRPr lang="en-IN" dirty="0">
              <a:effectLst/>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603" y="2111555"/>
            <a:ext cx="5799455" cy="3470910"/>
          </a:xfrm>
          <a:prstGeom prst="rect">
            <a:avLst/>
          </a:prstGeom>
        </p:spPr>
      </p:pic>
    </p:spTree>
    <p:extLst>
      <p:ext uri="{BB962C8B-B14F-4D97-AF65-F5344CB8AC3E}">
        <p14:creationId xmlns:p14="http://schemas.microsoft.com/office/powerpoint/2010/main" val="1033293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217941" y="1934935"/>
            <a:ext cx="5799455" cy="3470910"/>
          </a:xfrm>
          <a:prstGeom prst="rect">
            <a:avLst/>
          </a:prstGeom>
        </p:spPr>
      </p:pic>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6144125" y="1934935"/>
            <a:ext cx="5799455" cy="3470910"/>
          </a:xfrm>
          <a:prstGeom prst="rect">
            <a:avLst/>
          </a:prstGeom>
        </p:spPr>
      </p:pic>
      <p:sp>
        <p:nvSpPr>
          <p:cNvPr id="2" name="Rectangle 1"/>
          <p:cNvSpPr/>
          <p:nvPr/>
        </p:nvSpPr>
        <p:spPr>
          <a:xfrm>
            <a:off x="2270088" y="5405845"/>
            <a:ext cx="1991251" cy="507831"/>
          </a:xfrm>
          <a:prstGeom prst="rect">
            <a:avLst/>
          </a:prstGeom>
        </p:spPr>
        <p:txBody>
          <a:bodyPr wrap="none">
            <a:spAutoFit/>
          </a:bodyPr>
          <a:lstStyle/>
          <a:p>
            <a:pPr marL="270510" marR="666115" algn="ctr">
              <a:lnSpc>
                <a:spcPct val="150000"/>
              </a:lnSpc>
              <a:spcAft>
                <a:spcPts val="0"/>
              </a:spcAft>
            </a:pPr>
            <a:r>
              <a:rPr lang="en-US" b="1" dirty="0" smtClean="0"/>
              <a:t>ADD FILE</a:t>
            </a:r>
            <a:endParaRPr lang="en-IN" dirty="0">
              <a:effectLst/>
            </a:endParaRPr>
          </a:p>
        </p:txBody>
      </p:sp>
      <p:sp>
        <p:nvSpPr>
          <p:cNvPr id="3" name="Rectangle 2"/>
          <p:cNvSpPr/>
          <p:nvPr/>
        </p:nvSpPr>
        <p:spPr>
          <a:xfrm>
            <a:off x="7982458" y="5405845"/>
            <a:ext cx="3485890" cy="507831"/>
          </a:xfrm>
          <a:prstGeom prst="rect">
            <a:avLst/>
          </a:prstGeom>
        </p:spPr>
        <p:txBody>
          <a:bodyPr wrap="none">
            <a:spAutoFit/>
          </a:bodyPr>
          <a:lstStyle/>
          <a:p>
            <a:pPr marL="270510" marR="666115" algn="ctr">
              <a:lnSpc>
                <a:spcPct val="150000"/>
              </a:lnSpc>
              <a:spcAft>
                <a:spcPts val="0"/>
              </a:spcAft>
            </a:pPr>
            <a:r>
              <a:rPr lang="en-US" b="1" dirty="0"/>
              <a:t>MANAGER DESCRIPTION</a:t>
            </a:r>
            <a:endParaRPr lang="en-IN" dirty="0">
              <a:effectLst/>
            </a:endParaRPr>
          </a:p>
        </p:txBody>
      </p:sp>
    </p:spTree>
    <p:extLst>
      <p:ext uri="{BB962C8B-B14F-4D97-AF65-F5344CB8AC3E}">
        <p14:creationId xmlns:p14="http://schemas.microsoft.com/office/powerpoint/2010/main" val="32722434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35358" y="2139049"/>
            <a:ext cx="5799455" cy="3470910"/>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6235563" y="2139049"/>
            <a:ext cx="5799455" cy="3470910"/>
          </a:xfrm>
          <a:prstGeom prst="rect">
            <a:avLst/>
          </a:prstGeom>
        </p:spPr>
      </p:pic>
      <p:sp>
        <p:nvSpPr>
          <p:cNvPr id="2" name="Rectangle 1"/>
          <p:cNvSpPr/>
          <p:nvPr/>
        </p:nvSpPr>
        <p:spPr>
          <a:xfrm>
            <a:off x="1841726" y="5609959"/>
            <a:ext cx="2813141" cy="507831"/>
          </a:xfrm>
          <a:prstGeom prst="rect">
            <a:avLst/>
          </a:prstGeom>
        </p:spPr>
        <p:txBody>
          <a:bodyPr wrap="none">
            <a:spAutoFit/>
          </a:bodyPr>
          <a:lstStyle/>
          <a:p>
            <a:pPr marL="270510" marR="666115" algn="ctr">
              <a:lnSpc>
                <a:spcPct val="150000"/>
              </a:lnSpc>
              <a:spcAft>
                <a:spcPts val="0"/>
              </a:spcAft>
            </a:pPr>
            <a:r>
              <a:rPr lang="en-US" b="1" dirty="0"/>
              <a:t>MANAGER LOGIN</a:t>
            </a:r>
            <a:endParaRPr lang="en-IN" dirty="0">
              <a:effectLst/>
            </a:endParaRPr>
          </a:p>
        </p:txBody>
      </p:sp>
      <p:sp>
        <p:nvSpPr>
          <p:cNvPr id="3" name="Rectangle 2"/>
          <p:cNvSpPr/>
          <p:nvPr/>
        </p:nvSpPr>
        <p:spPr>
          <a:xfrm>
            <a:off x="7641181" y="5609958"/>
            <a:ext cx="3322897" cy="507831"/>
          </a:xfrm>
          <a:prstGeom prst="rect">
            <a:avLst/>
          </a:prstGeom>
        </p:spPr>
        <p:txBody>
          <a:bodyPr wrap="none">
            <a:spAutoFit/>
          </a:bodyPr>
          <a:lstStyle/>
          <a:p>
            <a:pPr marL="270510" marR="666115" algn="ctr">
              <a:lnSpc>
                <a:spcPct val="150000"/>
              </a:lnSpc>
              <a:spcAft>
                <a:spcPts val="0"/>
              </a:spcAft>
            </a:pPr>
            <a:r>
              <a:rPr lang="en-US" b="1" dirty="0"/>
              <a:t>MANAGER HOMEPAGE</a:t>
            </a:r>
            <a:endParaRPr lang="en-IN" dirty="0">
              <a:effectLst/>
            </a:endParaRPr>
          </a:p>
        </p:txBody>
      </p:sp>
    </p:spTree>
    <p:extLst>
      <p:ext uri="{BB962C8B-B14F-4D97-AF65-F5344CB8AC3E}">
        <p14:creationId xmlns:p14="http://schemas.microsoft.com/office/powerpoint/2010/main" val="16764081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261710" y="2015762"/>
            <a:ext cx="5799455" cy="3470910"/>
          </a:xfrm>
          <a:prstGeom prst="rect">
            <a:avLst/>
          </a:prstGeom>
        </p:spPr>
      </p:pic>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6209438" y="2015762"/>
            <a:ext cx="5799455" cy="3470910"/>
          </a:xfrm>
          <a:prstGeom prst="rect">
            <a:avLst/>
          </a:prstGeom>
        </p:spPr>
      </p:pic>
      <p:sp>
        <p:nvSpPr>
          <p:cNvPr id="2" name="Rectangle 1"/>
          <p:cNvSpPr/>
          <p:nvPr/>
        </p:nvSpPr>
        <p:spPr>
          <a:xfrm>
            <a:off x="2392008" y="5486672"/>
            <a:ext cx="1991251" cy="507831"/>
          </a:xfrm>
          <a:prstGeom prst="rect">
            <a:avLst/>
          </a:prstGeom>
        </p:spPr>
        <p:txBody>
          <a:bodyPr wrap="none">
            <a:spAutoFit/>
          </a:bodyPr>
          <a:lstStyle/>
          <a:p>
            <a:pPr marL="270510" marR="666115" algn="ctr">
              <a:lnSpc>
                <a:spcPct val="150000"/>
              </a:lnSpc>
              <a:spcAft>
                <a:spcPts val="0"/>
              </a:spcAft>
            </a:pPr>
            <a:r>
              <a:rPr lang="en-US" b="1" dirty="0"/>
              <a:t>ADD FILE</a:t>
            </a:r>
            <a:endParaRPr lang="en-IN" dirty="0">
              <a:effectLst/>
            </a:endParaRPr>
          </a:p>
        </p:txBody>
      </p:sp>
      <p:sp>
        <p:nvSpPr>
          <p:cNvPr id="3" name="Rectangle 2"/>
          <p:cNvSpPr/>
          <p:nvPr/>
        </p:nvSpPr>
        <p:spPr>
          <a:xfrm>
            <a:off x="7782305" y="5486671"/>
            <a:ext cx="3019481" cy="507831"/>
          </a:xfrm>
          <a:prstGeom prst="rect">
            <a:avLst/>
          </a:prstGeom>
        </p:spPr>
        <p:txBody>
          <a:bodyPr wrap="none">
            <a:spAutoFit/>
          </a:bodyPr>
          <a:lstStyle/>
          <a:p>
            <a:pPr marL="270510" marR="666115" algn="ctr">
              <a:lnSpc>
                <a:spcPct val="150000"/>
              </a:lnSpc>
              <a:spcAft>
                <a:spcPts val="0"/>
              </a:spcAft>
            </a:pPr>
            <a:r>
              <a:rPr lang="en-US" b="1" dirty="0"/>
              <a:t>STAFF DESCRIPTION</a:t>
            </a:r>
            <a:endParaRPr lang="en-IN" dirty="0">
              <a:effectLst/>
            </a:endParaRPr>
          </a:p>
        </p:txBody>
      </p:sp>
    </p:spTree>
    <p:extLst>
      <p:ext uri="{BB962C8B-B14F-4D97-AF65-F5344CB8AC3E}">
        <p14:creationId xmlns:p14="http://schemas.microsoft.com/office/powerpoint/2010/main" val="2775030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96544" y="1980928"/>
            <a:ext cx="5799455" cy="3470910"/>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6192020" y="1980928"/>
            <a:ext cx="5799455" cy="3470910"/>
          </a:xfrm>
          <a:prstGeom prst="rect">
            <a:avLst/>
          </a:prstGeom>
        </p:spPr>
      </p:pic>
      <p:sp>
        <p:nvSpPr>
          <p:cNvPr id="2" name="Rectangle 1"/>
          <p:cNvSpPr/>
          <p:nvPr/>
        </p:nvSpPr>
        <p:spPr>
          <a:xfrm>
            <a:off x="2513146" y="5521087"/>
            <a:ext cx="825867" cy="369332"/>
          </a:xfrm>
          <a:prstGeom prst="rect">
            <a:avLst/>
          </a:prstGeom>
        </p:spPr>
        <p:txBody>
          <a:bodyPr wrap="none">
            <a:spAutoFit/>
          </a:bodyPr>
          <a:lstStyle/>
          <a:p>
            <a:r>
              <a:rPr lang="en-US" b="1" dirty="0">
                <a:latin typeface="Times New Roman" panose="02020603050405020304" pitchFamily="18" charset="0"/>
                <a:ea typeface="Times New Roman" panose="02020603050405020304" pitchFamily="18" charset="0"/>
              </a:rPr>
              <a:t>VIEW</a:t>
            </a:r>
            <a:endParaRPr lang="en-IN" dirty="0"/>
          </a:p>
        </p:txBody>
      </p:sp>
      <p:sp>
        <p:nvSpPr>
          <p:cNvPr id="3" name="Rectangle 2"/>
          <p:cNvSpPr/>
          <p:nvPr/>
        </p:nvSpPr>
        <p:spPr>
          <a:xfrm>
            <a:off x="8107707" y="5451838"/>
            <a:ext cx="2333844" cy="507831"/>
          </a:xfrm>
          <a:prstGeom prst="rect">
            <a:avLst/>
          </a:prstGeom>
        </p:spPr>
        <p:txBody>
          <a:bodyPr wrap="none">
            <a:spAutoFit/>
          </a:bodyPr>
          <a:lstStyle/>
          <a:p>
            <a:pPr marL="270510" marR="666115" algn="ctr">
              <a:lnSpc>
                <a:spcPct val="150000"/>
              </a:lnSpc>
              <a:spcAft>
                <a:spcPts val="0"/>
              </a:spcAft>
            </a:pPr>
            <a:r>
              <a:rPr lang="en-US" b="1" dirty="0"/>
              <a:t>HEAD LOGIN</a:t>
            </a:r>
            <a:endParaRPr lang="en-IN" dirty="0">
              <a:effectLst/>
            </a:endParaRPr>
          </a:p>
        </p:txBody>
      </p:sp>
    </p:spTree>
    <p:extLst>
      <p:ext uri="{BB962C8B-B14F-4D97-AF65-F5344CB8AC3E}">
        <p14:creationId xmlns:p14="http://schemas.microsoft.com/office/powerpoint/2010/main" val="3258647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bg1"/>
                </a:solidFill>
                <a:latin typeface="Calibri" panose="020F0502020204030204" pitchFamily="34" charset="0"/>
                <a:cs typeface="Calibri" panose="020F0502020204030204" pitchFamily="34" charset="0"/>
              </a:rPr>
              <a:t>PROPOSED</a:t>
            </a:r>
            <a:r>
              <a:rPr lang="en-IN" dirty="0">
                <a:solidFill>
                  <a:schemeClr val="tx1"/>
                </a:solidFill>
                <a:latin typeface="Calibri" panose="020F0502020204030204" pitchFamily="34" charset="0"/>
                <a:cs typeface="Calibri" panose="020F0502020204030204" pitchFamily="34" charset="0"/>
              </a:rPr>
              <a:t> </a:t>
            </a:r>
            <a:r>
              <a:rPr lang="en-IN" dirty="0">
                <a:solidFill>
                  <a:schemeClr val="bg1"/>
                </a:solidFill>
                <a:latin typeface="Calibri" panose="020F0502020204030204" pitchFamily="34" charset="0"/>
                <a:cs typeface="Calibri" panose="020F0502020204030204" pitchFamily="34" charset="0"/>
              </a:rPr>
              <a:t>SYSTEM:</a:t>
            </a:r>
            <a:endParaRPr lang="en-IN" dirty="0"/>
          </a:p>
        </p:txBody>
      </p:sp>
      <p:sp>
        <p:nvSpPr>
          <p:cNvPr id="3" name="Content Placeholder 2"/>
          <p:cNvSpPr>
            <a:spLocks noGrp="1"/>
          </p:cNvSpPr>
          <p:nvPr>
            <p:ph idx="1"/>
          </p:nvPr>
        </p:nvSpPr>
        <p:spPr>
          <a:xfrm>
            <a:off x="574742" y="1711095"/>
            <a:ext cx="10994760" cy="4890002"/>
          </a:xfrm>
        </p:spPr>
        <p:txBody>
          <a:bodyPr>
            <a:normAutofit lnSpcReduction="10000"/>
          </a:bodyPr>
          <a:lstStyle/>
          <a:p>
            <a:pPr algn="just">
              <a:buFont typeface="Wingdings" panose="05000000000000000000" pitchFamily="2" charset="2"/>
              <a:buChar char="Ø"/>
            </a:pPr>
            <a:r>
              <a:rPr lang="en-US" sz="2400" dirty="0"/>
              <a:t>The Proposed System considers an organization into account where the input file or data which a project manager or any other employee in </a:t>
            </a:r>
            <a:r>
              <a:rPr lang="en-US" sz="2400" dirty="0" smtClean="0"/>
              <a:t>a particular organization </a:t>
            </a:r>
            <a:r>
              <a:rPr lang="en-US" sz="2400" dirty="0"/>
              <a:t>needs to share with others in the organization is converted into fixed-sized blocks of data, which is </a:t>
            </a:r>
            <a:r>
              <a:rPr lang="en-US" sz="2400" dirty="0" smtClean="0"/>
              <a:t>similar </a:t>
            </a:r>
            <a:r>
              <a:rPr lang="en-US" sz="2400" dirty="0"/>
              <a:t>to the concept used in </a:t>
            </a:r>
            <a:r>
              <a:rPr lang="en-US" sz="2400" dirty="0" err="1"/>
              <a:t>blockchain</a:t>
            </a:r>
            <a:r>
              <a:rPr lang="en-US" sz="2400" dirty="0"/>
              <a:t>.</a:t>
            </a:r>
          </a:p>
          <a:p>
            <a:pPr algn="just">
              <a:buFont typeface="Wingdings" panose="05000000000000000000" pitchFamily="2" charset="2"/>
              <a:buChar char="Ø"/>
            </a:pPr>
            <a:r>
              <a:rPr lang="en-US" sz="2400" dirty="0"/>
              <a:t> Here the manager browses and adds different files for each section of employees with different access rights, so the employee with the respective access right (valid organization IP address) could request for the file</a:t>
            </a:r>
            <a:r>
              <a:rPr lang="en-US" sz="2400" dirty="0" smtClean="0"/>
              <a:t>.</a:t>
            </a:r>
            <a:endParaRPr lang="en-US" sz="2400" dirty="0"/>
          </a:p>
          <a:p>
            <a:pPr algn="just">
              <a:buFont typeface="Wingdings" panose="05000000000000000000" pitchFamily="2" charset="2"/>
              <a:buChar char="Ø"/>
            </a:pPr>
            <a:r>
              <a:rPr lang="en-US" sz="2400" dirty="0"/>
              <a:t>The approach not only ensures confidentiality and integrity of files, but also provides a scalable key management mechanism for file sharing among multiple users. </a:t>
            </a:r>
            <a:endParaRPr lang="en-US" sz="2400" dirty="0" smtClean="0"/>
          </a:p>
          <a:p>
            <a:pPr algn="just">
              <a:buFont typeface="Wingdings" panose="05000000000000000000" pitchFamily="2" charset="2"/>
              <a:buChar char="Ø"/>
            </a:pPr>
            <a:r>
              <a:rPr lang="en-US" sz="2400" dirty="0" smtClean="0"/>
              <a:t>After </a:t>
            </a:r>
            <a:r>
              <a:rPr lang="en-US" sz="2400" dirty="0"/>
              <a:t>checking the requests by authority person, if the user is valid, then the user can get the response through mail and if the user is not valid then their request will be rejected.</a:t>
            </a:r>
            <a:endParaRPr lang="en-IN" sz="2400" dirty="0"/>
          </a:p>
        </p:txBody>
      </p:sp>
    </p:spTree>
    <p:extLst>
      <p:ext uri="{BB962C8B-B14F-4D97-AF65-F5344CB8AC3E}">
        <p14:creationId xmlns:p14="http://schemas.microsoft.com/office/powerpoint/2010/main" val="2073035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200524" y="2033180"/>
            <a:ext cx="5799455" cy="3470910"/>
          </a:xfrm>
          <a:prstGeom prst="rect">
            <a:avLst/>
          </a:prstGeom>
        </p:spPr>
      </p:pic>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6192020" y="2033180"/>
            <a:ext cx="5799455" cy="3470910"/>
          </a:xfrm>
          <a:prstGeom prst="rect">
            <a:avLst/>
          </a:prstGeom>
        </p:spPr>
      </p:pic>
      <p:sp>
        <p:nvSpPr>
          <p:cNvPr id="2" name="Rectangle 1"/>
          <p:cNvSpPr/>
          <p:nvPr/>
        </p:nvSpPr>
        <p:spPr>
          <a:xfrm>
            <a:off x="1678451" y="5504090"/>
            <a:ext cx="2843599" cy="507831"/>
          </a:xfrm>
          <a:prstGeom prst="rect">
            <a:avLst/>
          </a:prstGeom>
        </p:spPr>
        <p:txBody>
          <a:bodyPr wrap="none">
            <a:spAutoFit/>
          </a:bodyPr>
          <a:lstStyle/>
          <a:p>
            <a:pPr marL="270510" marR="666115" algn="ctr">
              <a:lnSpc>
                <a:spcPct val="150000"/>
              </a:lnSpc>
              <a:spcAft>
                <a:spcPts val="0"/>
              </a:spcAft>
            </a:pPr>
            <a:r>
              <a:rPr lang="en-US" b="1" dirty="0"/>
              <a:t>HEAD HOMEPAGE</a:t>
            </a:r>
            <a:endParaRPr lang="en-IN" dirty="0">
              <a:effectLst/>
            </a:endParaRPr>
          </a:p>
        </p:txBody>
      </p:sp>
      <p:sp>
        <p:nvSpPr>
          <p:cNvPr id="3" name="Rectangle 2"/>
          <p:cNvSpPr/>
          <p:nvPr/>
        </p:nvSpPr>
        <p:spPr>
          <a:xfrm>
            <a:off x="8339420" y="5504090"/>
            <a:ext cx="2131673" cy="507831"/>
          </a:xfrm>
          <a:prstGeom prst="rect">
            <a:avLst/>
          </a:prstGeom>
        </p:spPr>
        <p:txBody>
          <a:bodyPr wrap="none">
            <a:spAutoFit/>
          </a:bodyPr>
          <a:lstStyle/>
          <a:p>
            <a:pPr marL="270510" marR="666115" algn="ctr">
              <a:lnSpc>
                <a:spcPct val="150000"/>
              </a:lnSpc>
              <a:spcAft>
                <a:spcPts val="0"/>
              </a:spcAft>
            </a:pPr>
            <a:r>
              <a:rPr lang="en-US" b="1" dirty="0"/>
              <a:t>RESPONSE</a:t>
            </a:r>
            <a:endParaRPr lang="en-IN" dirty="0">
              <a:effectLst/>
            </a:endParaRPr>
          </a:p>
        </p:txBody>
      </p:sp>
    </p:spTree>
    <p:extLst>
      <p:ext uri="{BB962C8B-B14F-4D97-AF65-F5344CB8AC3E}">
        <p14:creationId xmlns:p14="http://schemas.microsoft.com/office/powerpoint/2010/main" val="3472015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smtClean="0">
                <a:solidFill>
                  <a:schemeClr val="bg1"/>
                </a:solidFill>
              </a:rPr>
              <a:t>CONCLUSION:</a:t>
            </a:r>
            <a:endParaRPr lang="en-IN" u="sng" dirty="0">
              <a:solidFill>
                <a:schemeClr val="bg1"/>
              </a:solidFill>
            </a:endParaRPr>
          </a:p>
        </p:txBody>
      </p:sp>
      <p:sp>
        <p:nvSpPr>
          <p:cNvPr id="3" name="Content Placeholder 2"/>
          <p:cNvSpPr>
            <a:spLocks noGrp="1"/>
          </p:cNvSpPr>
          <p:nvPr>
            <p:ph idx="1"/>
          </p:nvPr>
        </p:nvSpPr>
        <p:spPr>
          <a:xfrm>
            <a:off x="618285" y="1733006"/>
            <a:ext cx="10994760" cy="4638294"/>
          </a:xfrm>
        </p:spPr>
        <p:txBody>
          <a:bodyPr>
            <a:normAutofit/>
          </a:bodyPr>
          <a:lstStyle/>
          <a:p>
            <a:pPr marL="0" indent="0" algn="just">
              <a:buNone/>
            </a:pPr>
            <a:r>
              <a:rPr lang="en-US" sz="2600" dirty="0"/>
              <a:t> </a:t>
            </a:r>
            <a:r>
              <a:rPr lang="en-US" sz="2600" dirty="0" smtClean="0"/>
              <a:t>         </a:t>
            </a:r>
            <a:r>
              <a:rPr lang="en-US" sz="2600" dirty="0"/>
              <a:t>Several sectors, including machine learning, banking, and the military, are utilizing </a:t>
            </a:r>
            <a:r>
              <a:rPr lang="en-US" sz="2600" dirty="0" err="1"/>
              <a:t>blockchain</a:t>
            </a:r>
            <a:r>
              <a:rPr lang="en-US" sz="2600" dirty="0"/>
              <a:t>, a new technology. </a:t>
            </a:r>
            <a:r>
              <a:rPr lang="en-US" sz="2600" dirty="0" smtClean="0"/>
              <a:t>Users </a:t>
            </a:r>
            <a:r>
              <a:rPr lang="en-US" sz="2600" dirty="0"/>
              <a:t>share a significant amount of data daily. In this paper, we offered a more secure way to share files and store them on a reliable platform like </a:t>
            </a:r>
            <a:r>
              <a:rPr lang="en-US" sz="2600" dirty="0" err="1"/>
              <a:t>blockchain</a:t>
            </a:r>
            <a:r>
              <a:rPr lang="en-US" sz="2600" dirty="0"/>
              <a:t>. This technique can partially eliminate all the drawbacks of having a centralized network for sharing confidential files within an organization. Sensitive information needs to be shielded from unauthorized access. We looked into how </a:t>
            </a:r>
            <a:r>
              <a:rPr lang="en-US" sz="2600" dirty="0" err="1"/>
              <a:t>blockchain</a:t>
            </a:r>
            <a:r>
              <a:rPr lang="en-US" sz="2600" dirty="0"/>
              <a:t> addresses the challenging requirements of security, storage, sharing, and authentication when examining data. Cloud storage with </a:t>
            </a:r>
            <a:r>
              <a:rPr lang="en-US" sz="2600" dirty="0" err="1"/>
              <a:t>blockchain</a:t>
            </a:r>
            <a:r>
              <a:rPr lang="en-US" sz="2600" dirty="0"/>
              <a:t> technology seems to be a smart solution for business organization.</a:t>
            </a:r>
            <a:endParaRPr lang="en-IN" sz="2600" dirty="0"/>
          </a:p>
          <a:p>
            <a:endParaRPr lang="en-IN" dirty="0"/>
          </a:p>
        </p:txBody>
      </p:sp>
    </p:spTree>
    <p:extLst>
      <p:ext uri="{BB962C8B-B14F-4D97-AF65-F5344CB8AC3E}">
        <p14:creationId xmlns:p14="http://schemas.microsoft.com/office/powerpoint/2010/main" val="2778169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bg1"/>
                </a:solidFill>
              </a:rPr>
              <a:t>REFERENCES:</a:t>
            </a:r>
            <a:endParaRPr lang="en-IN" dirty="0"/>
          </a:p>
        </p:txBody>
      </p:sp>
      <p:sp>
        <p:nvSpPr>
          <p:cNvPr id="3" name="Content Placeholder 2"/>
          <p:cNvSpPr>
            <a:spLocks noGrp="1"/>
          </p:cNvSpPr>
          <p:nvPr>
            <p:ph idx="1"/>
          </p:nvPr>
        </p:nvSpPr>
        <p:spPr>
          <a:xfrm>
            <a:off x="618285" y="1593669"/>
            <a:ext cx="10994760" cy="5068388"/>
          </a:xfrm>
        </p:spPr>
        <p:txBody>
          <a:bodyPr>
            <a:normAutofit/>
          </a:bodyPr>
          <a:lstStyle/>
          <a:p>
            <a:pPr>
              <a:buFont typeface="Wingdings" panose="05000000000000000000" pitchFamily="2" charset="2"/>
              <a:buChar char="Ø"/>
            </a:pPr>
            <a:r>
              <a:rPr lang="en-IN" sz="2400" dirty="0">
                <a:latin typeface="Calibri" panose="020F0502020204030204" pitchFamily="34" charset="0"/>
                <a:cs typeface="Calibri" panose="020F0502020204030204" pitchFamily="34" charset="0"/>
              </a:rPr>
              <a:t>Adam Bowers, Cong Liao, Douglas </a:t>
            </a:r>
            <a:r>
              <a:rPr lang="en-IN" sz="2400" dirty="0" err="1">
                <a:latin typeface="Calibri" panose="020F0502020204030204" pitchFamily="34" charset="0"/>
                <a:cs typeface="Calibri" panose="020F0502020204030204" pitchFamily="34" charset="0"/>
              </a:rPr>
              <a:t>Steiert</a:t>
            </a:r>
            <a:r>
              <a:rPr lang="en-IN" sz="2400" dirty="0">
                <a:latin typeface="Calibri" panose="020F0502020204030204" pitchFamily="34" charset="0"/>
                <a:cs typeface="Calibri" panose="020F0502020204030204" pitchFamily="34" charset="0"/>
              </a:rPr>
              <a:t> , Dan Lin , Anna </a:t>
            </a:r>
            <a:r>
              <a:rPr lang="en-IN" sz="2400" dirty="0" err="1">
                <a:latin typeface="Calibri" panose="020F0502020204030204" pitchFamily="34" charset="0"/>
                <a:cs typeface="Calibri" panose="020F0502020204030204" pitchFamily="34" charset="0"/>
              </a:rPr>
              <a:t>Squicciarini</a:t>
            </a:r>
            <a:r>
              <a:rPr lang="en-IN" sz="2400" dirty="0">
                <a:latin typeface="Calibri" panose="020F0502020204030204" pitchFamily="34" charset="0"/>
                <a:cs typeface="Calibri" panose="020F0502020204030204" pitchFamily="34" charset="0"/>
              </a:rPr>
              <a:t>, and Ali </a:t>
            </a:r>
            <a:r>
              <a:rPr lang="en-IN" sz="2400" dirty="0" err="1" smtClean="0">
                <a:latin typeface="Calibri" panose="020F0502020204030204" pitchFamily="34" charset="0"/>
                <a:cs typeface="Calibri" panose="020F0502020204030204" pitchFamily="34" charset="0"/>
              </a:rPr>
              <a:t>Hurson</a:t>
            </a:r>
            <a:r>
              <a:rPr lang="en-IN" sz="2400" dirty="0" smtClean="0"/>
              <a:t>, “</a:t>
            </a:r>
            <a:r>
              <a:rPr lang="en-IN" sz="2400" dirty="0">
                <a:latin typeface="Calibri" panose="020F0502020204030204" pitchFamily="34" charset="0"/>
                <a:cs typeface="Calibri" panose="020F0502020204030204" pitchFamily="34" charset="0"/>
              </a:rPr>
              <a:t>Detecting Suspicious File Migration or Replication in the </a:t>
            </a:r>
            <a:r>
              <a:rPr lang="en-IN" sz="2400" dirty="0" smtClean="0">
                <a:latin typeface="Calibri" panose="020F0502020204030204" pitchFamily="34" charset="0"/>
                <a:cs typeface="Calibri" panose="020F0502020204030204" pitchFamily="34" charset="0"/>
              </a:rPr>
              <a:t>Cloud</a:t>
            </a:r>
            <a:r>
              <a:rPr lang="en-IN" sz="2400" dirty="0" smtClean="0"/>
              <a:t>”, 2021</a:t>
            </a:r>
          </a:p>
          <a:p>
            <a:pPr>
              <a:buFont typeface="Wingdings" panose="05000000000000000000" pitchFamily="2" charset="2"/>
              <a:buChar char="Ø"/>
            </a:pPr>
            <a:r>
              <a:rPr lang="en-IN" sz="2400" dirty="0" err="1"/>
              <a:t>Anusree</a:t>
            </a:r>
            <a:r>
              <a:rPr lang="en-IN" sz="2400" dirty="0"/>
              <a:t> K, </a:t>
            </a:r>
            <a:r>
              <a:rPr lang="en-IN" sz="2400" dirty="0" err="1"/>
              <a:t>Jagan</a:t>
            </a:r>
            <a:r>
              <a:rPr lang="en-IN" sz="2400" dirty="0"/>
              <a:t> </a:t>
            </a:r>
            <a:r>
              <a:rPr lang="en-IN" sz="2400" dirty="0" err="1"/>
              <a:t>Sathiaseelan</a:t>
            </a:r>
            <a:r>
              <a:rPr lang="en-IN" sz="2400" dirty="0"/>
              <a:t> </a:t>
            </a:r>
            <a:r>
              <a:rPr lang="en-IN" sz="2400" dirty="0" err="1"/>
              <a:t>Vadekkat</a:t>
            </a:r>
            <a:r>
              <a:rPr lang="en-IN" sz="2400" dirty="0"/>
              <a:t>, </a:t>
            </a:r>
            <a:r>
              <a:rPr lang="en-IN" sz="2400" dirty="0" err="1"/>
              <a:t>Abhinu</a:t>
            </a:r>
            <a:r>
              <a:rPr lang="en-IN" sz="2400" dirty="0"/>
              <a:t> R Dev, </a:t>
            </a:r>
            <a:r>
              <a:rPr lang="en-IN" sz="2400" dirty="0" err="1" smtClean="0"/>
              <a:t>Abhinav</a:t>
            </a:r>
            <a:r>
              <a:rPr lang="en-IN" sz="2400" dirty="0" smtClean="0"/>
              <a:t>, “</a:t>
            </a:r>
            <a:r>
              <a:rPr lang="en-US" sz="2400" dirty="0"/>
              <a:t>Decentralized File Transfer System </a:t>
            </a:r>
            <a:r>
              <a:rPr lang="en-US" sz="2400" dirty="0" err="1"/>
              <a:t>Blockchain</a:t>
            </a:r>
            <a:r>
              <a:rPr lang="en-US" sz="2400" dirty="0"/>
              <a:t>-based File </a:t>
            </a:r>
            <a:r>
              <a:rPr lang="en-US" sz="2400" dirty="0" smtClean="0"/>
              <a:t>Transfer</a:t>
            </a:r>
            <a:r>
              <a:rPr lang="en-IN" sz="2400" dirty="0" smtClean="0"/>
              <a:t>”, 2022</a:t>
            </a:r>
          </a:p>
          <a:p>
            <a:pPr>
              <a:buFont typeface="Wingdings" panose="05000000000000000000" pitchFamily="2" charset="2"/>
              <a:buChar char="Ø"/>
            </a:pPr>
            <a:r>
              <a:rPr lang="pt-BR" sz="2400" dirty="0" smtClean="0"/>
              <a:t>Devesh </a:t>
            </a:r>
            <a:r>
              <a:rPr lang="pt-BR" sz="2400" dirty="0"/>
              <a:t>Solanki , Dev Mehta , Kaushal Modani, Sashank R M Dr Rashmi S, “</a:t>
            </a:r>
            <a:r>
              <a:rPr lang="en-US" sz="2400" dirty="0"/>
              <a:t>An Android File Sharing System Using </a:t>
            </a:r>
            <a:r>
              <a:rPr lang="en-US" sz="2400" dirty="0" err="1"/>
              <a:t>BlockChain</a:t>
            </a:r>
            <a:r>
              <a:rPr lang="en-US" sz="2400" dirty="0"/>
              <a:t> &amp; IPFS</a:t>
            </a:r>
            <a:r>
              <a:rPr lang="pt-BR" sz="2400" dirty="0"/>
              <a:t>”, </a:t>
            </a:r>
            <a:r>
              <a:rPr lang="pt-BR" sz="2400" dirty="0" smtClean="0"/>
              <a:t>2021</a:t>
            </a:r>
          </a:p>
          <a:p>
            <a:pPr>
              <a:buFont typeface="Wingdings" panose="05000000000000000000" pitchFamily="2" charset="2"/>
              <a:buChar char="Ø"/>
            </a:pPr>
            <a:r>
              <a:rPr lang="en-US" sz="2400" dirty="0" err="1"/>
              <a:t>Jin</a:t>
            </a:r>
            <a:r>
              <a:rPr lang="en-US" sz="2400" dirty="0"/>
              <a:t> Sun, </a:t>
            </a:r>
            <a:r>
              <a:rPr lang="en-US" sz="2400" dirty="0" err="1"/>
              <a:t>Xiaomin</a:t>
            </a:r>
            <a:r>
              <a:rPr lang="en-US" sz="2400" dirty="0"/>
              <a:t> Yao , </a:t>
            </a:r>
            <a:r>
              <a:rPr lang="en-US" sz="2400" dirty="0" err="1"/>
              <a:t>Shangping</a:t>
            </a:r>
            <a:r>
              <a:rPr lang="en-US" sz="2400" dirty="0"/>
              <a:t> Wang , and Ying </a:t>
            </a:r>
            <a:r>
              <a:rPr lang="en-US" sz="2400" dirty="0" smtClean="0"/>
              <a:t>Wu</a:t>
            </a:r>
            <a:r>
              <a:rPr lang="en-IN" sz="2400" dirty="0" smtClean="0"/>
              <a:t>, “</a:t>
            </a:r>
            <a:r>
              <a:rPr lang="en-US" sz="2400" dirty="0" err="1"/>
              <a:t>Blockchain</a:t>
            </a:r>
            <a:r>
              <a:rPr lang="en-US" sz="2400" dirty="0"/>
              <a:t>-Based Secure Storage and Access Scheme For Electronic Medical Records in </a:t>
            </a:r>
            <a:r>
              <a:rPr lang="en-US" sz="2400" dirty="0" smtClean="0"/>
              <a:t>IPFS</a:t>
            </a:r>
            <a:r>
              <a:rPr lang="en-IN" sz="2400" dirty="0" smtClean="0"/>
              <a:t>”, 2020</a:t>
            </a:r>
            <a:endParaRPr lang="pt-BR" sz="2400" dirty="0" smtClean="0"/>
          </a:p>
          <a:p>
            <a:pPr>
              <a:buFont typeface="Wingdings" panose="05000000000000000000" pitchFamily="2" charset="2"/>
              <a:buChar char="Ø"/>
            </a:pPr>
            <a:r>
              <a:rPr lang="fi-FI" sz="2400" dirty="0"/>
              <a:t>Anjaly Renny  , Anjana Santhosh , Neeraja S, Teena Noyal</a:t>
            </a:r>
            <a:r>
              <a:rPr lang="en-IN" sz="2400" dirty="0"/>
              <a:t>, “</a:t>
            </a:r>
            <a:r>
              <a:rPr lang="en-US" sz="2400" dirty="0"/>
              <a:t>File Storing and Sharing using </a:t>
            </a:r>
            <a:r>
              <a:rPr lang="en-US" sz="2400" dirty="0" err="1"/>
              <a:t>Blockchain</a:t>
            </a:r>
            <a:r>
              <a:rPr lang="en-IN" sz="2400" dirty="0"/>
              <a:t>”, </a:t>
            </a:r>
            <a:r>
              <a:rPr lang="en-IN" sz="2400" dirty="0" smtClean="0"/>
              <a:t>2020</a:t>
            </a:r>
          </a:p>
          <a:p>
            <a:pPr>
              <a:buFont typeface="Wingdings" panose="05000000000000000000" pitchFamily="2" charset="2"/>
              <a:buChar char="Ø"/>
            </a:pPr>
            <a:endParaRPr lang="en-IN" sz="2000" dirty="0" smtClean="0"/>
          </a:p>
          <a:p>
            <a:pPr>
              <a:buFont typeface="Wingdings" panose="05000000000000000000" pitchFamily="2" charset="2"/>
              <a:buChar char="Ø"/>
            </a:pPr>
            <a:endParaRPr lang="en-IN" sz="2000" dirty="0"/>
          </a:p>
          <a:p>
            <a:endParaRPr lang="en-IN" sz="2000" dirty="0" smtClean="0"/>
          </a:p>
          <a:p>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37404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285" y="1689463"/>
            <a:ext cx="10994760" cy="4681837"/>
          </a:xfrm>
        </p:spPr>
        <p:txBody>
          <a:bodyPr>
            <a:normAutofit/>
          </a:bodyPr>
          <a:lstStyle/>
          <a:p>
            <a:pPr>
              <a:buFont typeface="Wingdings" panose="05000000000000000000" pitchFamily="2" charset="2"/>
              <a:buChar char="Ø"/>
            </a:pPr>
            <a:r>
              <a:rPr lang="en-IN" sz="2400" dirty="0" err="1"/>
              <a:t>Shujie</a:t>
            </a:r>
            <a:r>
              <a:rPr lang="en-IN" sz="2400" dirty="0"/>
              <a:t> Cui, Muhammad </a:t>
            </a:r>
            <a:r>
              <a:rPr lang="en-IN" sz="2400" dirty="0" err="1"/>
              <a:t>Rizwan</a:t>
            </a:r>
            <a:r>
              <a:rPr lang="en-IN" sz="2400" dirty="0"/>
              <a:t> </a:t>
            </a:r>
            <a:r>
              <a:rPr lang="en-IN" sz="2400" dirty="0" err="1"/>
              <a:t>Asghar</a:t>
            </a:r>
            <a:r>
              <a:rPr lang="en-IN" sz="2400" dirty="0"/>
              <a:t>, Giovanni </a:t>
            </a:r>
            <a:r>
              <a:rPr lang="en-IN" sz="2400" dirty="0" err="1" smtClean="0"/>
              <a:t>Russello</a:t>
            </a:r>
            <a:r>
              <a:rPr lang="en-IN" sz="2400" dirty="0" smtClean="0"/>
              <a:t>, ”</a:t>
            </a:r>
            <a:r>
              <a:rPr lang="en-US" sz="2400" dirty="0"/>
              <a:t> Towards </a:t>
            </a:r>
            <a:r>
              <a:rPr lang="en-US" sz="2400" dirty="0" err="1"/>
              <a:t>Blockchain</a:t>
            </a:r>
            <a:r>
              <a:rPr lang="en-US" sz="2400" dirty="0"/>
              <a:t> - based Scalable and Trustworthy File </a:t>
            </a:r>
            <a:r>
              <a:rPr lang="en-US" sz="2400" dirty="0" smtClean="0"/>
              <a:t>Sharing</a:t>
            </a:r>
            <a:r>
              <a:rPr lang="en-IN" sz="2400" dirty="0" smtClean="0"/>
              <a:t>”, 2018</a:t>
            </a:r>
          </a:p>
          <a:p>
            <a:pPr algn="just">
              <a:buFont typeface="Wingdings" panose="05000000000000000000" pitchFamily="2" charset="2"/>
              <a:buChar char="Ø"/>
            </a:pPr>
            <a:r>
              <a:rPr lang="en-IN" sz="2400" dirty="0" err="1"/>
              <a:t>Xiaochen</a:t>
            </a:r>
            <a:r>
              <a:rPr lang="en-IN" sz="2400" dirty="0"/>
              <a:t> Zheng, </a:t>
            </a:r>
            <a:r>
              <a:rPr lang="en-IN" sz="2400" dirty="0" err="1"/>
              <a:t>Raghava</a:t>
            </a:r>
            <a:r>
              <a:rPr lang="en-IN" sz="2400" dirty="0"/>
              <a:t> Rao </a:t>
            </a:r>
            <a:r>
              <a:rPr lang="en-IN" sz="2400" dirty="0" err="1"/>
              <a:t>Mukkamala</a:t>
            </a:r>
            <a:r>
              <a:rPr lang="en-IN" sz="2400" dirty="0"/>
              <a:t>, Ravi </a:t>
            </a:r>
            <a:r>
              <a:rPr lang="en-IN" sz="2400" dirty="0" err="1"/>
              <a:t>Vatrapu</a:t>
            </a:r>
            <a:r>
              <a:rPr lang="en-IN" sz="2400" dirty="0"/>
              <a:t>, </a:t>
            </a:r>
            <a:r>
              <a:rPr lang="en-IN" sz="2400" dirty="0" err="1"/>
              <a:t>Joaqun</a:t>
            </a:r>
            <a:r>
              <a:rPr lang="en-IN" sz="2400" dirty="0"/>
              <a:t> </a:t>
            </a:r>
            <a:r>
              <a:rPr lang="en-IN" sz="2400" dirty="0" err="1" smtClean="0"/>
              <a:t>Ordieres</a:t>
            </a:r>
            <a:r>
              <a:rPr lang="en-IN" sz="2400" dirty="0" smtClean="0"/>
              <a:t>-Mere, “</a:t>
            </a:r>
            <a:r>
              <a:rPr lang="en-US" sz="2400" dirty="0" err="1"/>
              <a:t>Blockchain</a:t>
            </a:r>
            <a:r>
              <a:rPr lang="en-US" sz="2400" dirty="0"/>
              <a:t>-based Personal Health Data Sharing System Using Cloud Storage </a:t>
            </a:r>
            <a:r>
              <a:rPr lang="en-IN" sz="2400" dirty="0" smtClean="0"/>
              <a:t>”, 2018</a:t>
            </a:r>
          </a:p>
          <a:p>
            <a:pPr algn="just">
              <a:buFont typeface="Wingdings" panose="05000000000000000000" pitchFamily="2" charset="2"/>
              <a:buChar char="Ø"/>
            </a:pPr>
            <a:r>
              <a:rPr lang="en-IN" sz="2400" dirty="0"/>
              <a:t>Mathis Steichen, Beltran </a:t>
            </a:r>
            <a:r>
              <a:rPr lang="en-IN" sz="2400" dirty="0" err="1"/>
              <a:t>Fiz</a:t>
            </a:r>
            <a:r>
              <a:rPr lang="en-IN" sz="2400" dirty="0"/>
              <a:t>, Robert </a:t>
            </a:r>
            <a:r>
              <a:rPr lang="en-IN" sz="2400" dirty="0" err="1"/>
              <a:t>Norvill</a:t>
            </a:r>
            <a:r>
              <a:rPr lang="en-IN" sz="2400" dirty="0"/>
              <a:t>, </a:t>
            </a:r>
            <a:r>
              <a:rPr lang="en-IN" sz="2400" dirty="0" err="1"/>
              <a:t>Wazen</a:t>
            </a:r>
            <a:r>
              <a:rPr lang="en-IN" sz="2400" dirty="0"/>
              <a:t> </a:t>
            </a:r>
            <a:r>
              <a:rPr lang="en-IN" sz="2400" dirty="0" err="1"/>
              <a:t>Shbair</a:t>
            </a:r>
            <a:r>
              <a:rPr lang="en-IN" sz="2400" dirty="0"/>
              <a:t> and </a:t>
            </a:r>
            <a:r>
              <a:rPr lang="en-IN" sz="2400" dirty="0" err="1" smtClean="0"/>
              <a:t>Radu</a:t>
            </a:r>
            <a:r>
              <a:rPr lang="en-IN" sz="2400" dirty="0" smtClean="0"/>
              <a:t>, “</a:t>
            </a:r>
            <a:r>
              <a:rPr lang="en-US" sz="2400" dirty="0" err="1"/>
              <a:t>Blockchain</a:t>
            </a:r>
            <a:r>
              <a:rPr lang="en-US" sz="2400" dirty="0"/>
              <a:t>-Based, Decentralized Access Control for </a:t>
            </a:r>
            <a:r>
              <a:rPr lang="en-US" sz="2400" dirty="0" smtClean="0"/>
              <a:t>IPFS </a:t>
            </a:r>
            <a:r>
              <a:rPr lang="en-IN" sz="2400" dirty="0"/>
              <a:t>”, </a:t>
            </a:r>
            <a:r>
              <a:rPr lang="en-IN" sz="2400" dirty="0" smtClean="0"/>
              <a:t>2018</a:t>
            </a:r>
          </a:p>
          <a:p>
            <a:pPr algn="just">
              <a:buFont typeface="Wingdings" panose="05000000000000000000" pitchFamily="2" charset="2"/>
              <a:buChar char="Ø"/>
            </a:pPr>
            <a:r>
              <a:rPr lang="en-IN" sz="2400" dirty="0"/>
              <a:t>Hoang </a:t>
            </a:r>
            <a:r>
              <a:rPr lang="en-IN" sz="2400" dirty="0" err="1"/>
              <a:t>Giang</a:t>
            </a:r>
            <a:r>
              <a:rPr lang="en-IN" sz="2400" dirty="0"/>
              <a:t> Do, Wee </a:t>
            </a:r>
            <a:r>
              <a:rPr lang="en-IN" sz="2400" dirty="0" err="1"/>
              <a:t>Keong</a:t>
            </a:r>
            <a:r>
              <a:rPr lang="en-IN" sz="2400" dirty="0"/>
              <a:t> </a:t>
            </a:r>
            <a:r>
              <a:rPr lang="en-IN" sz="2400" dirty="0" smtClean="0"/>
              <a:t>Ng, “</a:t>
            </a:r>
            <a:r>
              <a:rPr lang="en-US" sz="2400" dirty="0" err="1"/>
              <a:t>Blockchain</a:t>
            </a:r>
            <a:r>
              <a:rPr lang="en-US" sz="2400" dirty="0"/>
              <a:t>-based System for Secure Data Storage with Private Keyword </a:t>
            </a:r>
            <a:r>
              <a:rPr lang="en-US" sz="2400" dirty="0" smtClean="0"/>
              <a:t>Search</a:t>
            </a:r>
            <a:r>
              <a:rPr lang="en-IN" sz="2400" dirty="0" smtClean="0"/>
              <a:t>”, 2017</a:t>
            </a:r>
          </a:p>
          <a:p>
            <a:pPr algn="just">
              <a:buFont typeface="Wingdings" panose="05000000000000000000" pitchFamily="2" charset="2"/>
              <a:buChar char="Ø"/>
            </a:pPr>
            <a:r>
              <a:rPr lang="en-IN" sz="2400" dirty="0" smtClean="0"/>
              <a:t>Marlene </a:t>
            </a:r>
            <a:r>
              <a:rPr lang="en-IN" sz="2400" dirty="0" err="1"/>
              <a:t>Goncalves</a:t>
            </a:r>
            <a:r>
              <a:rPr lang="en-IN" sz="2400" dirty="0"/>
              <a:t>, Graciela </a:t>
            </a:r>
            <a:r>
              <a:rPr lang="en-IN" sz="2400" dirty="0" err="1"/>
              <a:t>Perera</a:t>
            </a:r>
            <a:r>
              <a:rPr lang="en-IN" sz="2400" dirty="0"/>
              <a:t> and Stephen </a:t>
            </a:r>
            <a:r>
              <a:rPr lang="en-IN" sz="2400" dirty="0" err="1"/>
              <a:t>Rodabaugh</a:t>
            </a:r>
            <a:r>
              <a:rPr lang="en-IN" sz="2400" dirty="0"/>
              <a:t>, “</a:t>
            </a:r>
            <a:r>
              <a:rPr lang="en-US" sz="2400" dirty="0">
                <a:solidFill>
                  <a:schemeClr val="dk1"/>
                </a:solidFill>
              </a:rPr>
              <a:t>Detecting illegal file sharing in Peer-to-Peer networks using fuzzy queries</a:t>
            </a:r>
            <a:r>
              <a:rPr lang="en-IN" sz="2400" dirty="0"/>
              <a:t>”, 2010</a:t>
            </a:r>
          </a:p>
          <a:p>
            <a:pPr algn="just">
              <a:buFont typeface="Wingdings" panose="05000000000000000000" pitchFamily="2" charset="2"/>
              <a:buChar char="Ø"/>
            </a:pPr>
            <a:endParaRPr lang="en-IN" sz="2400" dirty="0"/>
          </a:p>
          <a:p>
            <a:pPr>
              <a:buFont typeface="Wingdings" panose="05000000000000000000" pitchFamily="2" charset="2"/>
              <a:buChar char="Ø"/>
            </a:pPr>
            <a:endParaRPr lang="en-IN" sz="2000" dirty="0"/>
          </a:p>
          <a:p>
            <a:endParaRPr lang="en-IN" sz="2000" dirty="0"/>
          </a:p>
        </p:txBody>
      </p:sp>
    </p:spTree>
    <p:extLst>
      <p:ext uri="{BB962C8B-B14F-4D97-AF65-F5344CB8AC3E}">
        <p14:creationId xmlns:p14="http://schemas.microsoft.com/office/powerpoint/2010/main" val="1750860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effectLst/>
              </a:rPr>
              <a:t>LITERATURE SURVEY:</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912882250"/>
              </p:ext>
            </p:extLst>
          </p:nvPr>
        </p:nvGraphicFramePr>
        <p:xfrm>
          <a:off x="245669" y="1763162"/>
          <a:ext cx="11746034" cy="4507009"/>
        </p:xfrm>
        <a:graphic>
          <a:graphicData uri="http://schemas.openxmlformats.org/drawingml/2006/table">
            <a:tbl>
              <a:tblPr firstRow="1" bandRow="1">
                <a:tableStyleId>{D7AC3CCA-C797-4891-BE02-D94E43425B78}</a:tableStyleId>
              </a:tblPr>
              <a:tblGrid>
                <a:gridCol w="886355">
                  <a:extLst>
                    <a:ext uri="{9D8B030D-6E8A-4147-A177-3AD203B41FA5}">
                      <a16:colId xmlns:a16="http://schemas.microsoft.com/office/drawing/2014/main" val="2696181403"/>
                    </a:ext>
                  </a:extLst>
                </a:gridCol>
                <a:gridCol w="1846573">
                  <a:extLst>
                    <a:ext uri="{9D8B030D-6E8A-4147-A177-3AD203B41FA5}">
                      <a16:colId xmlns:a16="http://schemas.microsoft.com/office/drawing/2014/main" val="985496085"/>
                    </a:ext>
                  </a:extLst>
                </a:gridCol>
                <a:gridCol w="2294919">
                  <a:extLst>
                    <a:ext uri="{9D8B030D-6E8A-4147-A177-3AD203B41FA5}">
                      <a16:colId xmlns:a16="http://schemas.microsoft.com/office/drawing/2014/main" val="1455855748"/>
                    </a:ext>
                  </a:extLst>
                </a:gridCol>
                <a:gridCol w="2998200">
                  <a:extLst>
                    <a:ext uri="{9D8B030D-6E8A-4147-A177-3AD203B41FA5}">
                      <a16:colId xmlns:a16="http://schemas.microsoft.com/office/drawing/2014/main" val="90814928"/>
                    </a:ext>
                  </a:extLst>
                </a:gridCol>
                <a:gridCol w="1961785">
                  <a:extLst>
                    <a:ext uri="{9D8B030D-6E8A-4147-A177-3AD203B41FA5}">
                      <a16:colId xmlns:a16="http://schemas.microsoft.com/office/drawing/2014/main" val="1554809050"/>
                    </a:ext>
                  </a:extLst>
                </a:gridCol>
                <a:gridCol w="1758202">
                  <a:extLst>
                    <a:ext uri="{9D8B030D-6E8A-4147-A177-3AD203B41FA5}">
                      <a16:colId xmlns:a16="http://schemas.microsoft.com/office/drawing/2014/main" val="1824042067"/>
                    </a:ext>
                  </a:extLst>
                </a:gridCol>
              </a:tblGrid>
              <a:tr h="704862">
                <a:tc>
                  <a:txBody>
                    <a:bodyPr/>
                    <a:lstStyle/>
                    <a:p>
                      <a:pPr algn="ctr"/>
                      <a:r>
                        <a:rPr lang="en-IN" sz="2000" dirty="0" smtClean="0"/>
                        <a:t>YEAR</a:t>
                      </a:r>
                      <a:endParaRPr lang="en-IN" sz="2000" dirty="0"/>
                    </a:p>
                  </a:txBody>
                  <a:tcPr/>
                </a:tc>
                <a:tc>
                  <a:txBody>
                    <a:bodyPr/>
                    <a:lstStyle/>
                    <a:p>
                      <a:pPr algn="ctr"/>
                      <a:r>
                        <a:rPr lang="en-IN" sz="2000" dirty="0" smtClean="0"/>
                        <a:t>AUTHOR NAME</a:t>
                      </a:r>
                      <a:endParaRPr lang="en-IN" sz="2000" dirty="0"/>
                    </a:p>
                  </a:txBody>
                  <a:tcPr/>
                </a:tc>
                <a:tc>
                  <a:txBody>
                    <a:bodyPr/>
                    <a:lstStyle/>
                    <a:p>
                      <a:pPr algn="ctr"/>
                      <a:r>
                        <a:rPr lang="en-IN" sz="2000" dirty="0" smtClean="0"/>
                        <a:t>PAPER DETAILS</a:t>
                      </a:r>
                      <a:endParaRPr lang="en-IN" sz="2000" dirty="0"/>
                    </a:p>
                  </a:txBody>
                  <a:tcPr/>
                </a:tc>
                <a:tc>
                  <a:txBody>
                    <a:bodyPr/>
                    <a:lstStyle/>
                    <a:p>
                      <a:pPr algn="ctr"/>
                      <a:r>
                        <a:rPr lang="en-IN" sz="2000" dirty="0" smtClean="0"/>
                        <a:t>METHODOLOGY</a:t>
                      </a:r>
                      <a:endParaRPr lang="en-IN" sz="2000" dirty="0"/>
                    </a:p>
                  </a:txBody>
                  <a:tcPr/>
                </a:tc>
                <a:tc>
                  <a:txBody>
                    <a:bodyPr/>
                    <a:lstStyle/>
                    <a:p>
                      <a:pPr algn="ctr"/>
                      <a:r>
                        <a:rPr lang="en-IN" sz="2000" dirty="0" smtClean="0"/>
                        <a:t>MERITS</a:t>
                      </a:r>
                      <a:endParaRPr lang="en-IN" sz="2000" dirty="0"/>
                    </a:p>
                  </a:txBody>
                  <a:tcPr/>
                </a:tc>
                <a:tc>
                  <a:txBody>
                    <a:bodyPr/>
                    <a:lstStyle/>
                    <a:p>
                      <a:pPr algn="ctr"/>
                      <a:r>
                        <a:rPr lang="en-IN" sz="2000" dirty="0" smtClean="0"/>
                        <a:t>DEMERITS</a:t>
                      </a:r>
                    </a:p>
                  </a:txBody>
                  <a:tcPr/>
                </a:tc>
                <a:extLst>
                  <a:ext uri="{0D108BD9-81ED-4DB2-BD59-A6C34878D82A}">
                    <a16:rowId xmlns:a16="http://schemas.microsoft.com/office/drawing/2014/main" val="310974631"/>
                  </a:ext>
                </a:extLst>
              </a:tr>
              <a:tr h="3802147">
                <a:tc>
                  <a:txBody>
                    <a:bodyPr/>
                    <a:lstStyle/>
                    <a:p>
                      <a:pPr algn="l"/>
                      <a:r>
                        <a:rPr lang="en-IN" sz="2000" dirty="0" smtClean="0"/>
                        <a:t>2021</a:t>
                      </a:r>
                      <a:endParaRPr lang="en-IN" sz="20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IN" sz="2000" dirty="0" smtClean="0">
                          <a:latin typeface="Calibri" panose="020F0502020204030204" pitchFamily="34" charset="0"/>
                          <a:cs typeface="Calibri" panose="020F0502020204030204" pitchFamily="34" charset="0"/>
                        </a:rPr>
                        <a:t>Adam Bowers, Cong Liao, Douglas </a:t>
                      </a:r>
                      <a:r>
                        <a:rPr lang="en-IN" sz="2000" dirty="0" err="1" smtClean="0">
                          <a:latin typeface="Calibri" panose="020F0502020204030204" pitchFamily="34" charset="0"/>
                          <a:cs typeface="Calibri" panose="020F0502020204030204" pitchFamily="34" charset="0"/>
                        </a:rPr>
                        <a:t>Steiert</a:t>
                      </a:r>
                      <a:r>
                        <a:rPr lang="en-IN" sz="2000" dirty="0" smtClean="0">
                          <a:latin typeface="Calibri" panose="020F0502020204030204" pitchFamily="34" charset="0"/>
                          <a:cs typeface="Calibri" panose="020F0502020204030204" pitchFamily="34" charset="0"/>
                        </a:rPr>
                        <a:t> , Dan Lin , Anna </a:t>
                      </a:r>
                      <a:r>
                        <a:rPr lang="en-IN" sz="2000" dirty="0" err="1" smtClean="0">
                          <a:latin typeface="Calibri" panose="020F0502020204030204" pitchFamily="34" charset="0"/>
                          <a:cs typeface="Calibri" panose="020F0502020204030204" pitchFamily="34" charset="0"/>
                        </a:rPr>
                        <a:t>Squicciarini</a:t>
                      </a:r>
                      <a:r>
                        <a:rPr lang="en-IN" sz="2000" dirty="0" smtClean="0">
                          <a:latin typeface="Calibri" panose="020F0502020204030204" pitchFamily="34" charset="0"/>
                          <a:cs typeface="Calibri" panose="020F0502020204030204" pitchFamily="34" charset="0"/>
                        </a:rPr>
                        <a:t>, and Ali </a:t>
                      </a:r>
                      <a:r>
                        <a:rPr lang="en-IN" sz="2000" dirty="0" err="1" smtClean="0">
                          <a:latin typeface="Calibri" panose="020F0502020204030204" pitchFamily="34" charset="0"/>
                          <a:cs typeface="Calibri" panose="020F0502020204030204" pitchFamily="34" charset="0"/>
                        </a:rPr>
                        <a:t>Hurson</a:t>
                      </a:r>
                      <a:endParaRPr lang="en-IN" sz="2000" dirty="0" smtClean="0">
                        <a:latin typeface="Calibri" panose="020F0502020204030204" pitchFamily="34" charset="0"/>
                        <a:cs typeface="Calibri" panose="020F0502020204030204" pitchFamily="34" charset="0"/>
                      </a:endParaRPr>
                    </a:p>
                    <a:p>
                      <a:pPr algn="just"/>
                      <a:endParaRPr lang="en-IN" sz="2000" dirty="0"/>
                    </a:p>
                  </a:txBody>
                  <a:tcPr/>
                </a:tc>
                <a:tc>
                  <a:txBody>
                    <a:bodyPr/>
                    <a:lstStyle/>
                    <a:p>
                      <a:pPr algn="l"/>
                      <a:r>
                        <a:rPr lang="en-IN" sz="2000" dirty="0" smtClean="0"/>
                        <a:t>TITLE: </a:t>
                      </a:r>
                      <a:r>
                        <a:rPr lang="en-IN" sz="2000" dirty="0" smtClean="0">
                          <a:latin typeface="Calibri" panose="020F0502020204030204" pitchFamily="34" charset="0"/>
                          <a:cs typeface="Calibri" panose="020F0502020204030204" pitchFamily="34" charset="0"/>
                        </a:rPr>
                        <a:t>Detecting Suspicious</a:t>
                      </a:r>
                      <a:r>
                        <a:rPr lang="en-IN" sz="2000" baseline="0" dirty="0" smtClean="0">
                          <a:latin typeface="Calibri" panose="020F0502020204030204" pitchFamily="34" charset="0"/>
                          <a:cs typeface="Calibri" panose="020F0502020204030204" pitchFamily="34" charset="0"/>
                        </a:rPr>
                        <a:t> </a:t>
                      </a:r>
                      <a:r>
                        <a:rPr lang="en-IN" sz="2000" dirty="0" smtClean="0">
                          <a:latin typeface="Calibri" panose="020F0502020204030204" pitchFamily="34" charset="0"/>
                          <a:cs typeface="Calibri" panose="020F0502020204030204" pitchFamily="34" charset="0"/>
                        </a:rPr>
                        <a:t>File Migration or Replication in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smtClean="0"/>
                        <a:t>VOLUME: 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smtClean="0"/>
                        <a:t>ISSUE:1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smtClean="0"/>
                        <a:t>JOURNAL: IEEE</a:t>
                      </a:r>
                    </a:p>
                    <a:p>
                      <a:pPr algn="just"/>
                      <a:endParaRPr lang="en-IN" sz="20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000" dirty="0" smtClean="0">
                          <a:latin typeface="Calibri" panose="020F0502020204030204" pitchFamily="34" charset="0"/>
                          <a:cs typeface="Calibri" panose="020F0502020204030204" pitchFamily="34" charset="0"/>
                        </a:rPr>
                        <a:t>The technique used is LAST-HDFS</a:t>
                      </a:r>
                      <a:r>
                        <a:rPr lang="en-US" sz="2000" baseline="0" dirty="0" smtClean="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which integrates Location-Aware Storage Technique (LAST) into the open source Hadoop Distributed File System (HDFS</a:t>
                      </a:r>
                      <a:r>
                        <a:rPr lang="en-US" sz="2000" dirty="0" smtClean="0">
                          <a:latin typeface="Calibri" panose="020F0502020204030204" pitchFamily="34" charset="0"/>
                          <a:cs typeface="Calibri" panose="020F0502020204030204" pitchFamily="34" charset="0"/>
                        </a:rPr>
                        <a:t>).</a:t>
                      </a:r>
                      <a:endParaRPr lang="en-US" sz="2000" dirty="0" smtClean="0">
                        <a:latin typeface="Calibri" panose="020F0502020204030204" pitchFamily="34" charset="0"/>
                        <a:cs typeface="Calibri" panose="020F0502020204030204" pitchFamily="34" charset="0"/>
                      </a:endParaRPr>
                    </a:p>
                    <a:p>
                      <a:pPr algn="l"/>
                      <a:endParaRPr lang="en-IN" sz="20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000" dirty="0" smtClean="0"/>
                        <a:t>It is capable</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2000" dirty="0" smtClean="0"/>
                        <a:t>of detecting potential illegal transfers which moves sensitive</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2000" dirty="0" smtClean="0"/>
                        <a:t>data outside the boundaries specified by the file</a:t>
                      </a:r>
                      <a:r>
                        <a:rPr lang="en-US" sz="2000" baseline="0" dirty="0" smtClean="0"/>
                        <a:t> </a:t>
                      </a:r>
                      <a:r>
                        <a:rPr lang="en-US" sz="2000" dirty="0" smtClean="0"/>
                        <a:t>owner.</a:t>
                      </a:r>
                      <a:endParaRPr lang="en-IN" sz="2000" dirty="0"/>
                    </a:p>
                  </a:txBody>
                  <a:tcPr/>
                </a:tc>
                <a:tc>
                  <a:txBody>
                    <a:bodyPr/>
                    <a:lstStyle/>
                    <a:p>
                      <a:pPr algn="l"/>
                      <a:r>
                        <a:rPr lang="en-US" sz="2000" dirty="0" smtClean="0">
                          <a:latin typeface="Calibri" panose="020F0502020204030204" pitchFamily="34" charset="0"/>
                          <a:cs typeface="Calibri" panose="020F0502020204030204" pitchFamily="34" charset="0"/>
                        </a:rPr>
                        <a:t>It may lead to malicious activities in various ways, such data will be known by unknown users, data or file maybe </a:t>
                      </a:r>
                      <a:r>
                        <a:rPr lang="en-US" sz="2000" dirty="0" smtClean="0">
                          <a:latin typeface="Calibri" panose="020F0502020204030204" pitchFamily="34" charset="0"/>
                          <a:cs typeface="Calibri" panose="020F0502020204030204" pitchFamily="34" charset="0"/>
                        </a:rPr>
                        <a:t>lost.</a:t>
                      </a:r>
                      <a:endParaRPr lang="en-IN" sz="2000" dirty="0" smtClean="0"/>
                    </a:p>
                  </a:txBody>
                  <a:tcPr/>
                </a:tc>
                <a:extLst>
                  <a:ext uri="{0D108BD9-81ED-4DB2-BD59-A6C34878D82A}">
                    <a16:rowId xmlns:a16="http://schemas.microsoft.com/office/drawing/2014/main" val="2200472904"/>
                  </a:ext>
                </a:extLst>
              </a:tr>
            </a:tbl>
          </a:graphicData>
        </a:graphic>
      </p:graphicFrame>
    </p:spTree>
    <p:extLst>
      <p:ext uri="{BB962C8B-B14F-4D97-AF65-F5344CB8AC3E}">
        <p14:creationId xmlns:p14="http://schemas.microsoft.com/office/powerpoint/2010/main" val="26524777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04782087"/>
              </p:ext>
            </p:extLst>
          </p:nvPr>
        </p:nvGraphicFramePr>
        <p:xfrm>
          <a:off x="271795" y="1684783"/>
          <a:ext cx="11632822" cy="4672473"/>
        </p:xfrm>
        <a:graphic>
          <a:graphicData uri="http://schemas.openxmlformats.org/drawingml/2006/table">
            <a:tbl>
              <a:tblPr firstRow="1" bandRow="1">
                <a:tableStyleId>{D7AC3CCA-C797-4891-BE02-D94E43425B78}</a:tableStyleId>
              </a:tblPr>
              <a:tblGrid>
                <a:gridCol w="805493">
                  <a:extLst>
                    <a:ext uri="{9D8B030D-6E8A-4147-A177-3AD203B41FA5}">
                      <a16:colId xmlns:a16="http://schemas.microsoft.com/office/drawing/2014/main" val="2696181403"/>
                    </a:ext>
                  </a:extLst>
                </a:gridCol>
                <a:gridCol w="1695283">
                  <a:extLst>
                    <a:ext uri="{9D8B030D-6E8A-4147-A177-3AD203B41FA5}">
                      <a16:colId xmlns:a16="http://schemas.microsoft.com/office/drawing/2014/main" val="985496085"/>
                    </a:ext>
                  </a:extLst>
                </a:gridCol>
                <a:gridCol w="2575705">
                  <a:extLst>
                    <a:ext uri="{9D8B030D-6E8A-4147-A177-3AD203B41FA5}">
                      <a16:colId xmlns:a16="http://schemas.microsoft.com/office/drawing/2014/main" val="1455855748"/>
                    </a:ext>
                  </a:extLst>
                </a:gridCol>
                <a:gridCol w="2924867">
                  <a:extLst>
                    <a:ext uri="{9D8B030D-6E8A-4147-A177-3AD203B41FA5}">
                      <a16:colId xmlns:a16="http://schemas.microsoft.com/office/drawing/2014/main" val="90814928"/>
                    </a:ext>
                  </a:extLst>
                </a:gridCol>
                <a:gridCol w="2029853">
                  <a:extLst>
                    <a:ext uri="{9D8B030D-6E8A-4147-A177-3AD203B41FA5}">
                      <a16:colId xmlns:a16="http://schemas.microsoft.com/office/drawing/2014/main" val="1554809050"/>
                    </a:ext>
                  </a:extLst>
                </a:gridCol>
                <a:gridCol w="1601621">
                  <a:extLst>
                    <a:ext uri="{9D8B030D-6E8A-4147-A177-3AD203B41FA5}">
                      <a16:colId xmlns:a16="http://schemas.microsoft.com/office/drawing/2014/main" val="1824042067"/>
                    </a:ext>
                  </a:extLst>
                </a:gridCol>
              </a:tblGrid>
              <a:tr h="790198">
                <a:tc>
                  <a:txBody>
                    <a:bodyPr/>
                    <a:lstStyle/>
                    <a:p>
                      <a:pPr algn="ctr"/>
                      <a:r>
                        <a:rPr lang="en-IN" sz="2000" dirty="0" smtClean="0"/>
                        <a:t>YEAR</a:t>
                      </a:r>
                      <a:endParaRPr lang="en-IN" sz="2000" dirty="0"/>
                    </a:p>
                  </a:txBody>
                  <a:tcPr/>
                </a:tc>
                <a:tc>
                  <a:txBody>
                    <a:bodyPr/>
                    <a:lstStyle/>
                    <a:p>
                      <a:pPr algn="ctr"/>
                      <a:r>
                        <a:rPr lang="en-IN" sz="2000" dirty="0" smtClean="0"/>
                        <a:t>AUTHOR NAME</a:t>
                      </a:r>
                      <a:endParaRPr lang="en-IN" sz="2000" dirty="0"/>
                    </a:p>
                  </a:txBody>
                  <a:tcPr/>
                </a:tc>
                <a:tc>
                  <a:txBody>
                    <a:bodyPr/>
                    <a:lstStyle/>
                    <a:p>
                      <a:pPr algn="ctr"/>
                      <a:r>
                        <a:rPr lang="en-IN" sz="2000" dirty="0" smtClean="0"/>
                        <a:t>PAPER DETAILS</a:t>
                      </a:r>
                      <a:endParaRPr lang="en-IN" sz="2000" dirty="0"/>
                    </a:p>
                  </a:txBody>
                  <a:tcPr/>
                </a:tc>
                <a:tc>
                  <a:txBody>
                    <a:bodyPr/>
                    <a:lstStyle/>
                    <a:p>
                      <a:pPr algn="ctr"/>
                      <a:r>
                        <a:rPr lang="en-IN" sz="2000" dirty="0" smtClean="0"/>
                        <a:t>METHODOLOGY</a:t>
                      </a:r>
                      <a:endParaRPr lang="en-IN" sz="2000" dirty="0"/>
                    </a:p>
                  </a:txBody>
                  <a:tcPr/>
                </a:tc>
                <a:tc>
                  <a:txBody>
                    <a:bodyPr/>
                    <a:lstStyle/>
                    <a:p>
                      <a:pPr algn="ctr"/>
                      <a:r>
                        <a:rPr lang="en-IN" sz="2000" dirty="0" smtClean="0"/>
                        <a:t>MERITS</a:t>
                      </a:r>
                      <a:endParaRPr lang="en-IN" sz="2000" dirty="0"/>
                    </a:p>
                  </a:txBody>
                  <a:tcPr/>
                </a:tc>
                <a:tc>
                  <a:txBody>
                    <a:bodyPr/>
                    <a:lstStyle/>
                    <a:p>
                      <a:pPr algn="ctr"/>
                      <a:r>
                        <a:rPr lang="en-IN" sz="2000" dirty="0" smtClean="0"/>
                        <a:t>DEMERITS</a:t>
                      </a:r>
                    </a:p>
                  </a:txBody>
                  <a:tcPr/>
                </a:tc>
                <a:extLst>
                  <a:ext uri="{0D108BD9-81ED-4DB2-BD59-A6C34878D82A}">
                    <a16:rowId xmlns:a16="http://schemas.microsoft.com/office/drawing/2014/main" val="310974631"/>
                  </a:ext>
                </a:extLst>
              </a:tr>
              <a:tr h="3882275">
                <a:tc>
                  <a:txBody>
                    <a:bodyPr/>
                    <a:lstStyle/>
                    <a:p>
                      <a:r>
                        <a:rPr lang="en-IN" sz="2000" dirty="0" smtClean="0"/>
                        <a:t>2022</a:t>
                      </a:r>
                      <a:endParaRPr lang="en-IN" sz="2000" dirty="0"/>
                    </a:p>
                  </a:txBody>
                  <a:tcPr/>
                </a:tc>
                <a:tc>
                  <a:txBody>
                    <a:bodyPr/>
                    <a:lstStyle/>
                    <a:p>
                      <a:r>
                        <a:rPr lang="en-IN" sz="2000" dirty="0" err="1" smtClean="0"/>
                        <a:t>Anusree</a:t>
                      </a:r>
                      <a:r>
                        <a:rPr lang="en-IN" sz="2000" dirty="0" smtClean="0"/>
                        <a:t> K, </a:t>
                      </a:r>
                      <a:r>
                        <a:rPr lang="en-IN" sz="2000" dirty="0" err="1" smtClean="0"/>
                        <a:t>Jagan</a:t>
                      </a:r>
                      <a:r>
                        <a:rPr lang="en-IN" sz="2000" dirty="0" smtClean="0"/>
                        <a:t> </a:t>
                      </a:r>
                      <a:r>
                        <a:rPr lang="en-IN" sz="2000" dirty="0" err="1" smtClean="0"/>
                        <a:t>Sathiaseelan</a:t>
                      </a:r>
                      <a:r>
                        <a:rPr lang="en-IN" sz="2000" dirty="0" smtClean="0"/>
                        <a:t> </a:t>
                      </a:r>
                      <a:r>
                        <a:rPr lang="en-IN" sz="2000" dirty="0" err="1" smtClean="0"/>
                        <a:t>Vadekkat</a:t>
                      </a:r>
                      <a:r>
                        <a:rPr lang="en-IN" sz="2000" dirty="0" smtClean="0"/>
                        <a:t>, </a:t>
                      </a:r>
                      <a:r>
                        <a:rPr lang="en-IN" sz="2000" dirty="0" err="1" smtClean="0"/>
                        <a:t>Abhinu</a:t>
                      </a:r>
                      <a:r>
                        <a:rPr lang="en-IN" sz="2000" dirty="0" smtClean="0"/>
                        <a:t> R Dev, </a:t>
                      </a:r>
                      <a:r>
                        <a:rPr lang="en-IN" sz="2000" dirty="0" err="1" smtClean="0"/>
                        <a:t>Abhinav</a:t>
                      </a:r>
                      <a:endParaRPr lang="en-IN" sz="2000" dirty="0"/>
                    </a:p>
                  </a:txBody>
                  <a:tcPr/>
                </a:tc>
                <a:tc>
                  <a:txBody>
                    <a:bodyPr/>
                    <a:lstStyle/>
                    <a:p>
                      <a:r>
                        <a:rPr lang="en-US" sz="2000" dirty="0" smtClean="0"/>
                        <a:t>TITLE:</a:t>
                      </a:r>
                      <a:r>
                        <a:rPr lang="en-US" sz="2000" baseline="0" dirty="0" smtClean="0"/>
                        <a:t> </a:t>
                      </a:r>
                      <a:r>
                        <a:rPr lang="en-US" sz="2000" dirty="0" smtClean="0"/>
                        <a:t>Decentralized File Transfer System </a:t>
                      </a:r>
                      <a:r>
                        <a:rPr lang="en-US" sz="2000" dirty="0" err="1" smtClean="0"/>
                        <a:t>Blockchain</a:t>
                      </a:r>
                      <a:r>
                        <a:rPr lang="en-US" sz="2000" dirty="0" smtClean="0"/>
                        <a:t>-based File Transfer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smtClean="0"/>
                        <a:t>VOLUME: 11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smtClean="0"/>
                        <a:t>ISSUE:5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smtClean="0"/>
                        <a:t>JOURNAL: IJERT</a:t>
                      </a:r>
                    </a:p>
                    <a:p>
                      <a:pPr algn="just"/>
                      <a:endParaRPr lang="en-IN" sz="2000" dirty="0" smtClean="0"/>
                    </a:p>
                    <a:p>
                      <a:endParaRPr lang="en-IN" sz="2000" dirty="0"/>
                    </a:p>
                  </a:txBody>
                  <a:tcPr/>
                </a:tc>
                <a:tc>
                  <a:txBody>
                    <a:bodyPr/>
                    <a:lstStyle/>
                    <a:p>
                      <a:r>
                        <a:rPr lang="en-US" sz="2000" dirty="0" smtClean="0"/>
                        <a:t>The purpose </a:t>
                      </a:r>
                      <a:r>
                        <a:rPr lang="en-US" sz="2000" baseline="0" dirty="0" smtClean="0"/>
                        <a:t> is </a:t>
                      </a:r>
                      <a:r>
                        <a:rPr lang="en-US" sz="2000" dirty="0" smtClean="0"/>
                        <a:t>to solve the need for </a:t>
                      </a:r>
                      <a:r>
                        <a:rPr lang="en-US" sz="2000" dirty="0" err="1" smtClean="0"/>
                        <a:t>blockchain</a:t>
                      </a:r>
                      <a:r>
                        <a:rPr lang="en-US" sz="2000" dirty="0" smtClean="0"/>
                        <a:t> applications to exchange larger files with sensitive information within an organization using </a:t>
                      </a:r>
                      <a:r>
                        <a:rPr lang="en-IN" sz="2000" dirty="0" smtClean="0"/>
                        <a:t>Inter Planetary File System (IPFS</a:t>
                      </a:r>
                      <a:r>
                        <a:rPr lang="en-IN" sz="2000" dirty="0" smtClean="0"/>
                        <a:t>).</a:t>
                      </a:r>
                      <a:endParaRPr lang="en-IN" sz="2000" dirty="0"/>
                    </a:p>
                  </a:txBody>
                  <a:tcPr/>
                </a:tc>
                <a:tc>
                  <a:txBody>
                    <a:bodyPr/>
                    <a:lstStyle/>
                    <a:p>
                      <a:r>
                        <a:rPr lang="en-US" sz="2000" dirty="0" smtClean="0"/>
                        <a:t>The goal of this system is to use the </a:t>
                      </a:r>
                      <a:r>
                        <a:rPr lang="en-US" sz="2000" dirty="0" err="1" smtClean="0"/>
                        <a:t>blockchain</a:t>
                      </a:r>
                      <a:r>
                        <a:rPr lang="en-US" sz="2000" dirty="0" smtClean="0"/>
                        <a:t> concept to promote file sharing services with greater security and lower risk. </a:t>
                      </a:r>
                      <a:endParaRPr lang="en-IN" sz="2000" dirty="0"/>
                    </a:p>
                  </a:txBody>
                  <a:tcPr/>
                </a:tc>
                <a:tc>
                  <a:txBody>
                    <a:bodyPr/>
                    <a:lstStyle/>
                    <a:p>
                      <a:r>
                        <a:rPr lang="en-IN" sz="2000" dirty="0" smtClean="0"/>
                        <a:t>Anyone connected to the database</a:t>
                      </a:r>
                      <a:r>
                        <a:rPr lang="en-IN" sz="2000" baseline="0" dirty="0" smtClean="0"/>
                        <a:t> can check other users rights for the file they are sharing.</a:t>
                      </a:r>
                      <a:endParaRPr lang="en-IN" sz="2000" dirty="0"/>
                    </a:p>
                  </a:txBody>
                  <a:tcPr/>
                </a:tc>
                <a:extLst>
                  <a:ext uri="{0D108BD9-81ED-4DB2-BD59-A6C34878D82A}">
                    <a16:rowId xmlns:a16="http://schemas.microsoft.com/office/drawing/2014/main" val="2200472904"/>
                  </a:ext>
                </a:extLst>
              </a:tr>
            </a:tbl>
          </a:graphicData>
        </a:graphic>
      </p:graphicFrame>
    </p:spTree>
    <p:extLst>
      <p:ext uri="{BB962C8B-B14F-4D97-AF65-F5344CB8AC3E}">
        <p14:creationId xmlns:p14="http://schemas.microsoft.com/office/powerpoint/2010/main" val="27842122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25144757"/>
              </p:ext>
            </p:extLst>
          </p:nvPr>
        </p:nvGraphicFramePr>
        <p:xfrm>
          <a:off x="271795" y="1684784"/>
          <a:ext cx="11615404" cy="4507010"/>
        </p:xfrm>
        <a:graphic>
          <a:graphicData uri="http://schemas.openxmlformats.org/drawingml/2006/table">
            <a:tbl>
              <a:tblPr firstRow="1" bandRow="1">
                <a:tableStyleId>{D7AC3CCA-C797-4891-BE02-D94E43425B78}</a:tableStyleId>
              </a:tblPr>
              <a:tblGrid>
                <a:gridCol w="860319">
                  <a:extLst>
                    <a:ext uri="{9D8B030D-6E8A-4147-A177-3AD203B41FA5}">
                      <a16:colId xmlns:a16="http://schemas.microsoft.com/office/drawing/2014/main" val="2696181403"/>
                    </a:ext>
                  </a:extLst>
                </a:gridCol>
                <a:gridCol w="1924595">
                  <a:extLst>
                    <a:ext uri="{9D8B030D-6E8A-4147-A177-3AD203B41FA5}">
                      <a16:colId xmlns:a16="http://schemas.microsoft.com/office/drawing/2014/main" val="985496085"/>
                    </a:ext>
                  </a:extLst>
                </a:gridCol>
                <a:gridCol w="2395182">
                  <a:extLst>
                    <a:ext uri="{9D8B030D-6E8A-4147-A177-3AD203B41FA5}">
                      <a16:colId xmlns:a16="http://schemas.microsoft.com/office/drawing/2014/main" val="1455855748"/>
                    </a:ext>
                  </a:extLst>
                </a:gridCol>
                <a:gridCol w="2734166">
                  <a:extLst>
                    <a:ext uri="{9D8B030D-6E8A-4147-A177-3AD203B41FA5}">
                      <a16:colId xmlns:a16="http://schemas.microsoft.com/office/drawing/2014/main" val="90814928"/>
                    </a:ext>
                  </a:extLst>
                </a:gridCol>
                <a:gridCol w="2080606">
                  <a:extLst>
                    <a:ext uri="{9D8B030D-6E8A-4147-A177-3AD203B41FA5}">
                      <a16:colId xmlns:a16="http://schemas.microsoft.com/office/drawing/2014/main" val="1554809050"/>
                    </a:ext>
                  </a:extLst>
                </a:gridCol>
                <a:gridCol w="1620536">
                  <a:extLst>
                    <a:ext uri="{9D8B030D-6E8A-4147-A177-3AD203B41FA5}">
                      <a16:colId xmlns:a16="http://schemas.microsoft.com/office/drawing/2014/main" val="1824042067"/>
                    </a:ext>
                  </a:extLst>
                </a:gridCol>
              </a:tblGrid>
              <a:tr h="762215">
                <a:tc>
                  <a:txBody>
                    <a:bodyPr/>
                    <a:lstStyle/>
                    <a:p>
                      <a:pPr algn="ctr"/>
                      <a:r>
                        <a:rPr lang="en-IN" sz="2000" dirty="0" smtClean="0"/>
                        <a:t>YEAR</a:t>
                      </a:r>
                      <a:endParaRPr lang="en-IN" sz="2000" dirty="0"/>
                    </a:p>
                  </a:txBody>
                  <a:tcPr/>
                </a:tc>
                <a:tc>
                  <a:txBody>
                    <a:bodyPr/>
                    <a:lstStyle/>
                    <a:p>
                      <a:pPr algn="ctr"/>
                      <a:r>
                        <a:rPr lang="en-IN" sz="2000" dirty="0" smtClean="0"/>
                        <a:t>AUTHOR NAME</a:t>
                      </a:r>
                      <a:endParaRPr lang="en-IN" sz="2000" dirty="0"/>
                    </a:p>
                  </a:txBody>
                  <a:tcPr/>
                </a:tc>
                <a:tc>
                  <a:txBody>
                    <a:bodyPr/>
                    <a:lstStyle/>
                    <a:p>
                      <a:pPr algn="ctr"/>
                      <a:r>
                        <a:rPr lang="en-IN" sz="2000" dirty="0" smtClean="0"/>
                        <a:t>PAPER DETAILS</a:t>
                      </a:r>
                      <a:endParaRPr lang="en-IN" sz="2000" dirty="0"/>
                    </a:p>
                  </a:txBody>
                  <a:tcPr/>
                </a:tc>
                <a:tc>
                  <a:txBody>
                    <a:bodyPr/>
                    <a:lstStyle/>
                    <a:p>
                      <a:pPr algn="ctr"/>
                      <a:r>
                        <a:rPr lang="en-IN" sz="2000" dirty="0" smtClean="0"/>
                        <a:t>METHODOLOGY</a:t>
                      </a:r>
                      <a:endParaRPr lang="en-IN" sz="2000" dirty="0"/>
                    </a:p>
                  </a:txBody>
                  <a:tcPr/>
                </a:tc>
                <a:tc>
                  <a:txBody>
                    <a:bodyPr/>
                    <a:lstStyle/>
                    <a:p>
                      <a:pPr algn="ctr"/>
                      <a:r>
                        <a:rPr lang="en-IN" sz="2000" dirty="0" smtClean="0"/>
                        <a:t>MERITS</a:t>
                      </a:r>
                      <a:endParaRPr lang="en-IN" sz="2000" dirty="0"/>
                    </a:p>
                  </a:txBody>
                  <a:tcPr/>
                </a:tc>
                <a:tc>
                  <a:txBody>
                    <a:bodyPr/>
                    <a:lstStyle/>
                    <a:p>
                      <a:pPr algn="ctr"/>
                      <a:r>
                        <a:rPr lang="en-IN" sz="2000" dirty="0" smtClean="0"/>
                        <a:t>DEMERITS</a:t>
                      </a:r>
                    </a:p>
                  </a:txBody>
                  <a:tcPr/>
                </a:tc>
                <a:extLst>
                  <a:ext uri="{0D108BD9-81ED-4DB2-BD59-A6C34878D82A}">
                    <a16:rowId xmlns:a16="http://schemas.microsoft.com/office/drawing/2014/main" val="310974631"/>
                  </a:ext>
                </a:extLst>
              </a:tr>
              <a:tr h="3744795">
                <a:tc>
                  <a:txBody>
                    <a:bodyPr/>
                    <a:lstStyle/>
                    <a:p>
                      <a:r>
                        <a:rPr lang="en-IN" sz="2000" dirty="0" smtClean="0"/>
                        <a:t>2021</a:t>
                      </a:r>
                      <a:endParaRPr lang="en-IN" sz="2000" dirty="0"/>
                    </a:p>
                  </a:txBody>
                  <a:tcPr/>
                </a:tc>
                <a:tc>
                  <a:txBody>
                    <a:bodyPr/>
                    <a:lstStyle/>
                    <a:p>
                      <a:r>
                        <a:rPr lang="pt-BR" sz="2000" dirty="0" smtClean="0"/>
                        <a:t>Devesh Solanki , Dev Mehta , Kaushal Modani, Sashank R M Dr Rashmi S</a:t>
                      </a:r>
                      <a:endParaRPr lang="en-IN" sz="2000" dirty="0"/>
                    </a:p>
                  </a:txBody>
                  <a:tcPr/>
                </a:tc>
                <a:tc>
                  <a:txBody>
                    <a:bodyPr/>
                    <a:lstStyle/>
                    <a:p>
                      <a:r>
                        <a:rPr lang="en-US" sz="2000" dirty="0" smtClean="0"/>
                        <a:t>TITLE: An Android File Sharing System Using </a:t>
                      </a:r>
                      <a:r>
                        <a:rPr lang="en-US" sz="2000" dirty="0" err="1" smtClean="0"/>
                        <a:t>BlockChain</a:t>
                      </a:r>
                      <a:r>
                        <a:rPr lang="en-US" sz="2000" dirty="0" smtClean="0"/>
                        <a:t> &amp; IPFS</a:t>
                      </a:r>
                    </a:p>
                    <a:p>
                      <a:r>
                        <a:rPr lang="en-US" sz="2000" dirty="0" smtClean="0"/>
                        <a:t>VOLUME: 9</a:t>
                      </a:r>
                    </a:p>
                    <a:p>
                      <a:r>
                        <a:rPr lang="en-US" sz="2000" dirty="0" smtClean="0"/>
                        <a:t>ISSUE: 5</a:t>
                      </a:r>
                    </a:p>
                    <a:p>
                      <a:r>
                        <a:rPr lang="en-US" sz="2000" dirty="0" smtClean="0"/>
                        <a:t>JOURNAL: IJCRT</a:t>
                      </a:r>
                      <a:endParaRPr lang="en-IN" sz="2000" dirty="0"/>
                    </a:p>
                  </a:txBody>
                  <a:tcPr/>
                </a:tc>
                <a:tc>
                  <a:txBody>
                    <a:bodyPr/>
                    <a:lstStyle/>
                    <a:p>
                      <a:r>
                        <a:rPr lang="en-US" sz="2000" dirty="0" smtClean="0"/>
                        <a:t>The Android App is designed for secure storage and protection using </a:t>
                      </a:r>
                      <a:r>
                        <a:rPr lang="en-US" sz="2000" dirty="0" err="1" smtClean="0"/>
                        <a:t>BlockChain</a:t>
                      </a:r>
                      <a:r>
                        <a:rPr lang="en-US" sz="2000" dirty="0" smtClean="0"/>
                        <a:t> and IPFS.</a:t>
                      </a:r>
                      <a:endParaRPr lang="en-IN" sz="2000" dirty="0"/>
                    </a:p>
                  </a:txBody>
                  <a:tcPr/>
                </a:tc>
                <a:tc>
                  <a:txBody>
                    <a:bodyPr/>
                    <a:lstStyle/>
                    <a:p>
                      <a:r>
                        <a:rPr lang="en-US" sz="2000" dirty="0" smtClean="0"/>
                        <a:t>As </a:t>
                      </a:r>
                      <a:r>
                        <a:rPr lang="en-US" sz="2000" dirty="0" err="1" smtClean="0"/>
                        <a:t>blockchain</a:t>
                      </a:r>
                      <a:r>
                        <a:rPr lang="en-US" sz="2000" dirty="0" smtClean="0"/>
                        <a:t> is immutable, it is not possible to alter the package information in any </a:t>
                      </a:r>
                      <a:r>
                        <a:rPr lang="en-US" sz="2000" dirty="0" smtClean="0"/>
                        <a:t>way.</a:t>
                      </a:r>
                      <a:endParaRPr lang="en-IN" sz="2000" dirty="0"/>
                    </a:p>
                  </a:txBody>
                  <a:tcPr/>
                </a:tc>
                <a:tc>
                  <a:txBody>
                    <a:bodyPr/>
                    <a:lstStyle/>
                    <a:p>
                      <a:r>
                        <a:rPr lang="en-US" sz="2000" dirty="0" smtClean="0"/>
                        <a:t>Different types of attacks on the sensitive data is </a:t>
                      </a:r>
                      <a:r>
                        <a:rPr lang="en-US" sz="2000" dirty="0" smtClean="0"/>
                        <a:t>possible.</a:t>
                      </a:r>
                      <a:endParaRPr lang="en-IN" sz="2000" dirty="0"/>
                    </a:p>
                  </a:txBody>
                  <a:tcPr/>
                </a:tc>
                <a:extLst>
                  <a:ext uri="{0D108BD9-81ED-4DB2-BD59-A6C34878D82A}">
                    <a16:rowId xmlns:a16="http://schemas.microsoft.com/office/drawing/2014/main" val="2200472904"/>
                  </a:ext>
                </a:extLst>
              </a:tr>
            </a:tbl>
          </a:graphicData>
        </a:graphic>
      </p:graphicFrame>
    </p:spTree>
    <p:extLst>
      <p:ext uri="{BB962C8B-B14F-4D97-AF65-F5344CB8AC3E}">
        <p14:creationId xmlns:p14="http://schemas.microsoft.com/office/powerpoint/2010/main" val="16861668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40539865"/>
              </p:ext>
            </p:extLst>
          </p:nvPr>
        </p:nvGraphicFramePr>
        <p:xfrm>
          <a:off x="280504" y="1663337"/>
          <a:ext cx="11615404" cy="4841965"/>
        </p:xfrm>
        <a:graphic>
          <a:graphicData uri="http://schemas.openxmlformats.org/drawingml/2006/table">
            <a:tbl>
              <a:tblPr firstRow="1" bandRow="1">
                <a:tableStyleId>{D7AC3CCA-C797-4891-BE02-D94E43425B78}</a:tableStyleId>
              </a:tblPr>
              <a:tblGrid>
                <a:gridCol w="799359">
                  <a:extLst>
                    <a:ext uri="{9D8B030D-6E8A-4147-A177-3AD203B41FA5}">
                      <a16:colId xmlns:a16="http://schemas.microsoft.com/office/drawing/2014/main" val="2696181403"/>
                    </a:ext>
                  </a:extLst>
                </a:gridCol>
                <a:gridCol w="1454332">
                  <a:extLst>
                    <a:ext uri="{9D8B030D-6E8A-4147-A177-3AD203B41FA5}">
                      <a16:colId xmlns:a16="http://schemas.microsoft.com/office/drawing/2014/main" val="985496085"/>
                    </a:ext>
                  </a:extLst>
                </a:gridCol>
                <a:gridCol w="2656114">
                  <a:extLst>
                    <a:ext uri="{9D8B030D-6E8A-4147-A177-3AD203B41FA5}">
                      <a16:colId xmlns:a16="http://schemas.microsoft.com/office/drawing/2014/main" val="1455855748"/>
                    </a:ext>
                  </a:extLst>
                </a:gridCol>
                <a:gridCol w="2560320">
                  <a:extLst>
                    <a:ext uri="{9D8B030D-6E8A-4147-A177-3AD203B41FA5}">
                      <a16:colId xmlns:a16="http://schemas.microsoft.com/office/drawing/2014/main" val="90814928"/>
                    </a:ext>
                  </a:extLst>
                </a:gridCol>
                <a:gridCol w="2525486">
                  <a:extLst>
                    <a:ext uri="{9D8B030D-6E8A-4147-A177-3AD203B41FA5}">
                      <a16:colId xmlns:a16="http://schemas.microsoft.com/office/drawing/2014/main" val="1554809050"/>
                    </a:ext>
                  </a:extLst>
                </a:gridCol>
                <a:gridCol w="1619793">
                  <a:extLst>
                    <a:ext uri="{9D8B030D-6E8A-4147-A177-3AD203B41FA5}">
                      <a16:colId xmlns:a16="http://schemas.microsoft.com/office/drawing/2014/main" val="1824042067"/>
                    </a:ext>
                  </a:extLst>
                </a:gridCol>
              </a:tblGrid>
              <a:tr h="818091">
                <a:tc>
                  <a:txBody>
                    <a:bodyPr/>
                    <a:lstStyle/>
                    <a:p>
                      <a:pPr algn="ctr"/>
                      <a:r>
                        <a:rPr lang="en-IN" sz="2000" dirty="0" smtClean="0"/>
                        <a:t>YEAR</a:t>
                      </a:r>
                      <a:endParaRPr lang="en-IN" sz="2000" dirty="0"/>
                    </a:p>
                  </a:txBody>
                  <a:tcPr/>
                </a:tc>
                <a:tc>
                  <a:txBody>
                    <a:bodyPr/>
                    <a:lstStyle/>
                    <a:p>
                      <a:pPr algn="ctr"/>
                      <a:r>
                        <a:rPr lang="en-IN" sz="2000" dirty="0" smtClean="0"/>
                        <a:t>AUTHOR NAME</a:t>
                      </a:r>
                      <a:endParaRPr lang="en-IN" sz="2000" dirty="0"/>
                    </a:p>
                  </a:txBody>
                  <a:tcPr/>
                </a:tc>
                <a:tc>
                  <a:txBody>
                    <a:bodyPr/>
                    <a:lstStyle/>
                    <a:p>
                      <a:pPr algn="ctr"/>
                      <a:r>
                        <a:rPr lang="en-IN" sz="2000" dirty="0" smtClean="0"/>
                        <a:t>PAPER DETAILS</a:t>
                      </a:r>
                      <a:endParaRPr lang="en-IN" sz="2000" dirty="0"/>
                    </a:p>
                  </a:txBody>
                  <a:tcPr/>
                </a:tc>
                <a:tc>
                  <a:txBody>
                    <a:bodyPr/>
                    <a:lstStyle/>
                    <a:p>
                      <a:pPr algn="ctr"/>
                      <a:r>
                        <a:rPr lang="en-IN" sz="2000" dirty="0" smtClean="0"/>
                        <a:t>METHODOLOGY</a:t>
                      </a:r>
                      <a:endParaRPr lang="en-IN" sz="2000" dirty="0"/>
                    </a:p>
                  </a:txBody>
                  <a:tcPr/>
                </a:tc>
                <a:tc>
                  <a:txBody>
                    <a:bodyPr/>
                    <a:lstStyle/>
                    <a:p>
                      <a:pPr algn="ctr"/>
                      <a:r>
                        <a:rPr lang="en-IN" sz="2000" dirty="0" smtClean="0"/>
                        <a:t>MERITS</a:t>
                      </a:r>
                      <a:endParaRPr lang="en-IN" sz="2000" dirty="0"/>
                    </a:p>
                  </a:txBody>
                  <a:tcPr/>
                </a:tc>
                <a:tc>
                  <a:txBody>
                    <a:bodyPr/>
                    <a:lstStyle/>
                    <a:p>
                      <a:pPr algn="ctr"/>
                      <a:r>
                        <a:rPr lang="en-IN" sz="2000" dirty="0" smtClean="0"/>
                        <a:t>DEMERITS</a:t>
                      </a:r>
                    </a:p>
                  </a:txBody>
                  <a:tcPr/>
                </a:tc>
                <a:extLst>
                  <a:ext uri="{0D108BD9-81ED-4DB2-BD59-A6C34878D82A}">
                    <a16:rowId xmlns:a16="http://schemas.microsoft.com/office/drawing/2014/main" val="310974631"/>
                  </a:ext>
                </a:extLst>
              </a:tr>
              <a:tr h="4023874">
                <a:tc>
                  <a:txBody>
                    <a:bodyPr/>
                    <a:lstStyle/>
                    <a:p>
                      <a:r>
                        <a:rPr lang="en-IN" sz="2000" dirty="0" smtClean="0"/>
                        <a:t>2020</a:t>
                      </a:r>
                      <a:endParaRPr lang="en-IN" sz="2000" dirty="0"/>
                    </a:p>
                  </a:txBody>
                  <a:tcPr/>
                </a:tc>
                <a:tc>
                  <a:txBody>
                    <a:bodyPr/>
                    <a:lstStyle/>
                    <a:p>
                      <a:r>
                        <a:rPr lang="en-US" sz="2000" dirty="0" err="1" smtClean="0"/>
                        <a:t>Jin</a:t>
                      </a:r>
                      <a:r>
                        <a:rPr lang="en-US" sz="2000" dirty="0" smtClean="0"/>
                        <a:t> Sun, </a:t>
                      </a:r>
                      <a:r>
                        <a:rPr lang="en-US" sz="2000" dirty="0" err="1" smtClean="0"/>
                        <a:t>Xiaomin</a:t>
                      </a:r>
                      <a:r>
                        <a:rPr lang="en-US" sz="2000" dirty="0" smtClean="0"/>
                        <a:t> Yao , </a:t>
                      </a:r>
                      <a:r>
                        <a:rPr lang="en-US" sz="2000" dirty="0" err="1" smtClean="0"/>
                        <a:t>Shangping</a:t>
                      </a:r>
                      <a:r>
                        <a:rPr lang="en-US" sz="2000" dirty="0" smtClean="0"/>
                        <a:t> Wang , and Ying Wu</a:t>
                      </a:r>
                      <a:endParaRPr lang="en-IN" sz="2000" dirty="0"/>
                    </a:p>
                  </a:txBody>
                  <a:tcPr/>
                </a:tc>
                <a:tc>
                  <a:txBody>
                    <a:bodyPr/>
                    <a:lstStyle/>
                    <a:p>
                      <a:pPr algn="l"/>
                      <a:r>
                        <a:rPr lang="en-US" sz="2000" dirty="0" smtClean="0"/>
                        <a:t>TITLE: </a:t>
                      </a:r>
                      <a:r>
                        <a:rPr lang="en-US" sz="2000" dirty="0" err="1" smtClean="0"/>
                        <a:t>Blockchain</a:t>
                      </a:r>
                      <a:r>
                        <a:rPr lang="en-US" sz="2000" dirty="0" smtClean="0"/>
                        <a:t>-Based Secure Storage and Access Scheme For Electronic Medical Records in</a:t>
                      </a:r>
                      <a:r>
                        <a:rPr lang="en-US" sz="2000" baseline="0" dirty="0" smtClean="0"/>
                        <a:t> </a:t>
                      </a:r>
                      <a:r>
                        <a:rPr lang="en-US" sz="2000" dirty="0" smtClean="0"/>
                        <a:t>IPFS</a:t>
                      </a:r>
                    </a:p>
                    <a:p>
                      <a:pPr algn="l"/>
                      <a:r>
                        <a:rPr lang="en-US" sz="2000" dirty="0" smtClean="0"/>
                        <a:t>VOLUME:8</a:t>
                      </a:r>
                    </a:p>
                    <a:p>
                      <a:pPr algn="l"/>
                      <a:r>
                        <a:rPr lang="en-IN" sz="2000" b="0" i="0" kern="1200" dirty="0" smtClean="0">
                          <a:solidFill>
                            <a:schemeClr val="dk1"/>
                          </a:solidFill>
                          <a:effectLst/>
                          <a:latin typeface="+mn-lt"/>
                          <a:ea typeface="+mn-ea"/>
                          <a:cs typeface="+mn-cs"/>
                        </a:rPr>
                        <a:t>JOURNAL</a:t>
                      </a:r>
                      <a:r>
                        <a:rPr lang="en-US" sz="2000" dirty="0" smtClean="0"/>
                        <a:t>: IEEE</a:t>
                      </a:r>
                      <a:endParaRPr lang="en-IN" sz="2000" dirty="0"/>
                    </a:p>
                  </a:txBody>
                  <a:tcPr/>
                </a:tc>
                <a:tc>
                  <a:txBody>
                    <a:bodyPr/>
                    <a:lstStyle/>
                    <a:p>
                      <a:pPr algn="l"/>
                      <a:r>
                        <a:rPr lang="en-US" sz="2000" dirty="0" smtClean="0"/>
                        <a:t>In</a:t>
                      </a:r>
                      <a:r>
                        <a:rPr lang="en-US" sz="2000" baseline="0" dirty="0" smtClean="0"/>
                        <a:t> this </a:t>
                      </a:r>
                      <a:r>
                        <a:rPr lang="en-US" sz="2000" dirty="0" smtClean="0"/>
                        <a:t>work a new encryption scheme for secure storage and efficient sharing of electronic medical records based on the attribute-based encryption system, </a:t>
                      </a:r>
                      <a:r>
                        <a:rPr lang="en-US" sz="2000" dirty="0" err="1" smtClean="0"/>
                        <a:t>blockchain</a:t>
                      </a:r>
                      <a:r>
                        <a:rPr lang="en-US" sz="2000" dirty="0" smtClean="0"/>
                        <a:t> technology, and the </a:t>
                      </a:r>
                      <a:r>
                        <a:rPr lang="en-US" sz="2000" dirty="0" err="1" smtClean="0"/>
                        <a:t>InterPlanetary</a:t>
                      </a:r>
                      <a:r>
                        <a:rPr lang="en-US" sz="2000" dirty="0" smtClean="0"/>
                        <a:t> File System (IPFS) storage platform.</a:t>
                      </a:r>
                      <a:endParaRPr lang="en-IN" sz="2000" dirty="0"/>
                    </a:p>
                  </a:txBody>
                  <a:tcPr/>
                </a:tc>
                <a:tc>
                  <a:txBody>
                    <a:bodyPr/>
                    <a:lstStyle/>
                    <a:p>
                      <a:r>
                        <a:rPr lang="en-US" sz="2000" dirty="0" smtClean="0"/>
                        <a:t>The scheme provides good access control for the electronic medical records using attribute-based encryption technology so that people who are not related to the patient cannot see the private data of the patient without authorized. </a:t>
                      </a:r>
                      <a:endParaRPr lang="en-IN" sz="2000" dirty="0"/>
                    </a:p>
                  </a:txBody>
                  <a:tcPr/>
                </a:tc>
                <a:tc>
                  <a:txBody>
                    <a:bodyPr/>
                    <a:lstStyle/>
                    <a:p>
                      <a:r>
                        <a:rPr lang="en-US" sz="2000" dirty="0" smtClean="0"/>
                        <a:t>Access privilege is one of the shortcoming.</a:t>
                      </a:r>
                      <a:endParaRPr lang="en-IN" sz="2000" dirty="0"/>
                    </a:p>
                  </a:txBody>
                  <a:tcPr/>
                </a:tc>
                <a:extLst>
                  <a:ext uri="{0D108BD9-81ED-4DB2-BD59-A6C34878D82A}">
                    <a16:rowId xmlns:a16="http://schemas.microsoft.com/office/drawing/2014/main" val="2200472904"/>
                  </a:ext>
                </a:extLst>
              </a:tr>
            </a:tbl>
          </a:graphicData>
        </a:graphic>
      </p:graphicFrame>
    </p:spTree>
    <p:extLst>
      <p:ext uri="{BB962C8B-B14F-4D97-AF65-F5344CB8AC3E}">
        <p14:creationId xmlns:p14="http://schemas.microsoft.com/office/powerpoint/2010/main" val="8193590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45768615"/>
              </p:ext>
            </p:extLst>
          </p:nvPr>
        </p:nvGraphicFramePr>
        <p:xfrm>
          <a:off x="271795" y="1684784"/>
          <a:ext cx="11615404" cy="4507010"/>
        </p:xfrm>
        <a:graphic>
          <a:graphicData uri="http://schemas.openxmlformats.org/drawingml/2006/table">
            <a:tbl>
              <a:tblPr firstRow="1" bandRow="1">
                <a:tableStyleId>{D7AC3CCA-C797-4891-BE02-D94E43425B78}</a:tableStyleId>
              </a:tblPr>
              <a:tblGrid>
                <a:gridCol w="796218">
                  <a:extLst>
                    <a:ext uri="{9D8B030D-6E8A-4147-A177-3AD203B41FA5}">
                      <a16:colId xmlns:a16="http://schemas.microsoft.com/office/drawing/2014/main" val="2696181403"/>
                    </a:ext>
                  </a:extLst>
                </a:gridCol>
                <a:gridCol w="1910921">
                  <a:extLst>
                    <a:ext uri="{9D8B030D-6E8A-4147-A177-3AD203B41FA5}">
                      <a16:colId xmlns:a16="http://schemas.microsoft.com/office/drawing/2014/main" val="985496085"/>
                    </a:ext>
                  </a:extLst>
                </a:gridCol>
                <a:gridCol w="2768723">
                  <a:extLst>
                    <a:ext uri="{9D8B030D-6E8A-4147-A177-3AD203B41FA5}">
                      <a16:colId xmlns:a16="http://schemas.microsoft.com/office/drawing/2014/main" val="1455855748"/>
                    </a:ext>
                  </a:extLst>
                </a:gridCol>
                <a:gridCol w="2638697">
                  <a:extLst>
                    <a:ext uri="{9D8B030D-6E8A-4147-A177-3AD203B41FA5}">
                      <a16:colId xmlns:a16="http://schemas.microsoft.com/office/drawing/2014/main" val="90814928"/>
                    </a:ext>
                  </a:extLst>
                </a:gridCol>
                <a:gridCol w="1880309">
                  <a:extLst>
                    <a:ext uri="{9D8B030D-6E8A-4147-A177-3AD203B41FA5}">
                      <a16:colId xmlns:a16="http://schemas.microsoft.com/office/drawing/2014/main" val="1554809050"/>
                    </a:ext>
                  </a:extLst>
                </a:gridCol>
                <a:gridCol w="1620536">
                  <a:extLst>
                    <a:ext uri="{9D8B030D-6E8A-4147-A177-3AD203B41FA5}">
                      <a16:colId xmlns:a16="http://schemas.microsoft.com/office/drawing/2014/main" val="1824042067"/>
                    </a:ext>
                  </a:extLst>
                </a:gridCol>
              </a:tblGrid>
              <a:tr h="762215">
                <a:tc>
                  <a:txBody>
                    <a:bodyPr/>
                    <a:lstStyle/>
                    <a:p>
                      <a:pPr algn="ctr"/>
                      <a:r>
                        <a:rPr lang="en-IN" sz="2000" dirty="0" smtClean="0"/>
                        <a:t>YEAR</a:t>
                      </a:r>
                      <a:endParaRPr lang="en-IN" sz="2000" dirty="0"/>
                    </a:p>
                  </a:txBody>
                  <a:tcPr/>
                </a:tc>
                <a:tc>
                  <a:txBody>
                    <a:bodyPr/>
                    <a:lstStyle/>
                    <a:p>
                      <a:pPr algn="ctr"/>
                      <a:r>
                        <a:rPr lang="en-IN" sz="2000" dirty="0" smtClean="0"/>
                        <a:t>AUTHOR NAME</a:t>
                      </a:r>
                      <a:endParaRPr lang="en-IN" sz="2000" dirty="0"/>
                    </a:p>
                  </a:txBody>
                  <a:tcPr/>
                </a:tc>
                <a:tc>
                  <a:txBody>
                    <a:bodyPr/>
                    <a:lstStyle/>
                    <a:p>
                      <a:pPr algn="ctr"/>
                      <a:r>
                        <a:rPr lang="en-IN" sz="2000" dirty="0" smtClean="0"/>
                        <a:t>PAPER DETAILS</a:t>
                      </a:r>
                      <a:endParaRPr lang="en-IN" sz="2000" dirty="0"/>
                    </a:p>
                  </a:txBody>
                  <a:tcPr/>
                </a:tc>
                <a:tc>
                  <a:txBody>
                    <a:bodyPr/>
                    <a:lstStyle/>
                    <a:p>
                      <a:pPr algn="ctr"/>
                      <a:r>
                        <a:rPr lang="en-IN" sz="2000" dirty="0" smtClean="0"/>
                        <a:t>METHODOLOGY</a:t>
                      </a:r>
                      <a:endParaRPr lang="en-IN" sz="2000" dirty="0"/>
                    </a:p>
                  </a:txBody>
                  <a:tcPr/>
                </a:tc>
                <a:tc>
                  <a:txBody>
                    <a:bodyPr/>
                    <a:lstStyle/>
                    <a:p>
                      <a:pPr algn="ctr"/>
                      <a:r>
                        <a:rPr lang="en-IN" sz="2000" dirty="0" smtClean="0"/>
                        <a:t>MERITS</a:t>
                      </a:r>
                      <a:endParaRPr lang="en-IN" sz="2000" dirty="0"/>
                    </a:p>
                  </a:txBody>
                  <a:tcPr/>
                </a:tc>
                <a:tc>
                  <a:txBody>
                    <a:bodyPr/>
                    <a:lstStyle/>
                    <a:p>
                      <a:pPr algn="ctr"/>
                      <a:r>
                        <a:rPr lang="en-IN" sz="2000" dirty="0" smtClean="0"/>
                        <a:t>DEMERITS</a:t>
                      </a:r>
                    </a:p>
                  </a:txBody>
                  <a:tcPr/>
                </a:tc>
                <a:extLst>
                  <a:ext uri="{0D108BD9-81ED-4DB2-BD59-A6C34878D82A}">
                    <a16:rowId xmlns:a16="http://schemas.microsoft.com/office/drawing/2014/main" val="310974631"/>
                  </a:ext>
                </a:extLst>
              </a:tr>
              <a:tr h="3744795">
                <a:tc>
                  <a:txBody>
                    <a:bodyPr/>
                    <a:lstStyle/>
                    <a:p>
                      <a:r>
                        <a:rPr lang="en-IN" sz="2000" dirty="0" smtClean="0"/>
                        <a:t>2020</a:t>
                      </a:r>
                      <a:endParaRPr lang="en-IN" sz="2000" dirty="0"/>
                    </a:p>
                  </a:txBody>
                  <a:tcPr/>
                </a:tc>
                <a:tc>
                  <a:txBody>
                    <a:bodyPr/>
                    <a:lstStyle/>
                    <a:p>
                      <a:r>
                        <a:rPr lang="fi-FI" sz="2000" dirty="0" smtClean="0"/>
                        <a:t>Anjaly Renny  , Anjana Santhosh , Neeraja S, Teena Noyal</a:t>
                      </a:r>
                      <a:endParaRPr lang="en-IN" sz="2000" dirty="0"/>
                    </a:p>
                  </a:txBody>
                  <a:tcPr/>
                </a:tc>
                <a:tc>
                  <a:txBody>
                    <a:bodyPr/>
                    <a:lstStyle/>
                    <a:p>
                      <a:r>
                        <a:rPr lang="en-US" sz="2000" dirty="0" smtClean="0"/>
                        <a:t>TITLE: File Storing and Sharing using </a:t>
                      </a:r>
                      <a:r>
                        <a:rPr lang="en-US" sz="2000" dirty="0" err="1" smtClean="0"/>
                        <a:t>Blockchain</a:t>
                      </a:r>
                      <a:endParaRPr lang="en-US" sz="2000" dirty="0" smtClean="0"/>
                    </a:p>
                    <a:p>
                      <a:r>
                        <a:rPr lang="en-US" sz="2000" dirty="0" smtClean="0"/>
                        <a:t>VOLUME: 9</a:t>
                      </a:r>
                    </a:p>
                    <a:p>
                      <a:r>
                        <a:rPr lang="en-US" sz="2000" dirty="0" smtClean="0"/>
                        <a:t>ISSUE: 6</a:t>
                      </a:r>
                    </a:p>
                    <a:p>
                      <a:r>
                        <a:rPr lang="en-US" sz="2000" dirty="0" smtClean="0"/>
                        <a:t>JOURNAL: </a:t>
                      </a:r>
                      <a:r>
                        <a:rPr lang="en-IN" sz="2000" dirty="0" smtClean="0"/>
                        <a:t>IJIRSET</a:t>
                      </a:r>
                      <a:endParaRPr lang="en-IN" sz="2000" dirty="0"/>
                    </a:p>
                  </a:txBody>
                  <a:tcPr/>
                </a:tc>
                <a:tc>
                  <a:txBody>
                    <a:bodyPr/>
                    <a:lstStyle/>
                    <a:p>
                      <a:r>
                        <a:rPr lang="en-US" sz="2000" dirty="0" smtClean="0"/>
                        <a:t>The File Storing and Sharing is done using </a:t>
                      </a:r>
                      <a:r>
                        <a:rPr lang="en-US" sz="2000" dirty="0" err="1" smtClean="0"/>
                        <a:t>Blockchain</a:t>
                      </a:r>
                      <a:r>
                        <a:rPr lang="en-US" sz="2000" baseline="0" dirty="0" smtClean="0"/>
                        <a:t> and AES </a:t>
                      </a:r>
                      <a:r>
                        <a:rPr lang="en-US" sz="2000" baseline="0" dirty="0" smtClean="0"/>
                        <a:t>algorithm.</a:t>
                      </a:r>
                      <a:endParaRPr lang="en-IN" sz="2000" dirty="0"/>
                    </a:p>
                  </a:txBody>
                  <a:tcPr/>
                </a:tc>
                <a:tc>
                  <a:txBody>
                    <a:bodyPr/>
                    <a:lstStyle/>
                    <a:p>
                      <a:r>
                        <a:rPr lang="en-US" sz="2000" dirty="0" smtClean="0"/>
                        <a:t>It is much secure, efficient and </a:t>
                      </a:r>
                      <a:r>
                        <a:rPr lang="en-US" sz="2000" dirty="0" smtClean="0"/>
                        <a:t>effective.</a:t>
                      </a:r>
                      <a:endParaRPr lang="en-IN" sz="2000" i="1" dirty="0"/>
                    </a:p>
                  </a:txBody>
                  <a:tcPr/>
                </a:tc>
                <a:tc>
                  <a:txBody>
                    <a:bodyPr/>
                    <a:lstStyle/>
                    <a:p>
                      <a:r>
                        <a:rPr lang="en-IN" sz="2000" dirty="0" smtClean="0"/>
                        <a:t>Suspicious activities may </a:t>
                      </a:r>
                      <a:r>
                        <a:rPr lang="en-IN" sz="2000" dirty="0" smtClean="0"/>
                        <a:t>occur.</a:t>
                      </a:r>
                      <a:endParaRPr lang="en-IN" sz="2000" dirty="0"/>
                    </a:p>
                  </a:txBody>
                  <a:tcPr/>
                </a:tc>
                <a:extLst>
                  <a:ext uri="{0D108BD9-81ED-4DB2-BD59-A6C34878D82A}">
                    <a16:rowId xmlns:a16="http://schemas.microsoft.com/office/drawing/2014/main" val="2200472904"/>
                  </a:ext>
                </a:extLst>
              </a:tr>
            </a:tbl>
          </a:graphicData>
        </a:graphic>
      </p:graphicFrame>
    </p:spTree>
    <p:extLst>
      <p:ext uri="{BB962C8B-B14F-4D97-AF65-F5344CB8AC3E}">
        <p14:creationId xmlns:p14="http://schemas.microsoft.com/office/powerpoint/2010/main" val="2500805867"/>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F118D380-9923-4DF5-8ADB-FD0938A90028}" vid="{5C66C8F9-7F86-4AF0-96E4-DB613C23941F}"/>
    </a:ext>
  </a:extLst>
</a:theme>
</file>

<file path=docProps/app.xml><?xml version="1.0" encoding="utf-8"?>
<Properties xmlns="http://schemas.openxmlformats.org/officeDocument/2006/extended-properties" xmlns:vt="http://schemas.openxmlformats.org/officeDocument/2006/docPropsVTypes">
  <Template>Theme1</Template>
  <TotalTime>10071</TotalTime>
  <Words>2687</Words>
  <Application>Microsoft Office PowerPoint</Application>
  <PresentationFormat>Widescreen</PresentationFormat>
  <Paragraphs>259</Paragraphs>
  <Slides>43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Times New Roman</vt:lpstr>
      <vt:lpstr>Wingdings</vt:lpstr>
      <vt:lpstr>Theme1</vt:lpstr>
      <vt:lpstr>BLOCKCHAIN BASED SECURE DATA TRANSFER IN CLOUD STORAGE</vt:lpstr>
      <vt:lpstr>ABSTRACT:</vt:lpstr>
      <vt:lpstr>EXISTING SYSTEM:</vt:lpstr>
      <vt:lpstr>PROPOSED SYSTEM:</vt:lpstr>
      <vt:lpstr>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STATEMENT:</vt:lpstr>
      <vt:lpstr>MODULES:</vt:lpstr>
      <vt:lpstr>MODULE DESCRIPTION:</vt:lpstr>
      <vt:lpstr>PowerPoint Presentation</vt:lpstr>
      <vt:lpstr>SHA-256:</vt:lpstr>
      <vt:lpstr>HASHING:</vt:lpstr>
      <vt:lpstr>AES :</vt:lpstr>
      <vt:lpstr>PowerPoint Presentation</vt:lpstr>
      <vt:lpstr>TECHNOLOGY STACK: </vt:lpstr>
      <vt:lpstr>SYSTEM ARCHITECTURE:</vt:lpstr>
      <vt:lpstr> ER DIAGRAM: </vt:lpstr>
      <vt:lpstr>USECASE DIAGRAM:</vt:lpstr>
      <vt:lpstr>DATAFLOW DIAGRAM:</vt:lpstr>
      <vt:lpstr>PowerPoint Presentation</vt:lpstr>
      <vt:lpstr>PowerPoint Presentation</vt:lpstr>
      <vt:lpstr>SEQUENCE DIAGRAM:</vt:lpstr>
      <vt:lpstr>CLASS DIAGRAM:</vt:lpstr>
      <vt:lpstr>ACTIVITY DIAGRAM:</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GOD</dc:creator>
  <cp:lastModifiedBy>GOD</cp:lastModifiedBy>
  <cp:revision>222</cp:revision>
  <dcterms:created xsi:type="dcterms:W3CDTF">2023-02-09T13:59:57Z</dcterms:created>
  <dcterms:modified xsi:type="dcterms:W3CDTF">2023-04-03T17:46:49Z</dcterms:modified>
</cp:coreProperties>
</file>